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9" r:id="rId6"/>
    <p:sldId id="259" r:id="rId7"/>
    <p:sldId id="262" r:id="rId8"/>
    <p:sldId id="263" r:id="rId9"/>
    <p:sldId id="260" r:id="rId10"/>
    <p:sldId id="261" r:id="rId11"/>
    <p:sldId id="264" r:id="rId12"/>
    <p:sldId id="265" r:id="rId13"/>
    <p:sldId id="270" r:id="rId14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e laad 2 – rõhk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Põhitegevuse</a:t>
            </a:r>
            <a:r>
              <a:rPr lang="et-EE"/>
              <a:t> tulud 2024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1F1-44DC-AA7F-1377C311686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1F1-44DC-AA7F-1377C311686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1F1-44DC-AA7F-1377C311686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1F1-44DC-AA7F-1377C31168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joonised!$B$2:$B$5</c:f>
              <c:strCache>
                <c:ptCount val="4"/>
                <c:pt idx="0">
                  <c:v>Maksutulud</c:v>
                </c:pt>
                <c:pt idx="1">
                  <c:v>Tulud kaupade ja teenuste müügist</c:v>
                </c:pt>
                <c:pt idx="2">
                  <c:v>Toetused</c:v>
                </c:pt>
                <c:pt idx="3">
                  <c:v>Muud tegevustulud</c:v>
                </c:pt>
              </c:strCache>
            </c:strRef>
          </c:cat>
          <c:val>
            <c:numRef>
              <c:f>joonised!$C$2:$C$5</c:f>
              <c:numCache>
                <c:formatCode>#\ ##0.0</c:formatCode>
                <c:ptCount val="4"/>
                <c:pt idx="0">
                  <c:v>53.29551378064221</c:v>
                </c:pt>
                <c:pt idx="1">
                  <c:v>7.3126914834403758</c:v>
                </c:pt>
                <c:pt idx="2">
                  <c:v>39.158645602488704</c:v>
                </c:pt>
                <c:pt idx="3">
                  <c:v>0.23314913342871035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F1-44DC-AA7F-1377C31168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/>
              <a:t>Tulude</a:t>
            </a:r>
            <a:r>
              <a:rPr lang="et-EE" baseline="0"/>
              <a:t> jaotus</a:t>
            </a:r>
            <a:endParaRPr lang="et-E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EDB-403B-AF1F-2CD5705FFF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EDB-403B-AF1F-2CD5705FFF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EDB-403B-AF1F-2CD5705FFF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EDB-403B-AF1F-2CD5705FFF0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EDB-403B-AF1F-2CD5705FFF0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EDB-403B-AF1F-2CD5705FFF0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4EDB-403B-AF1F-2CD5705FFF0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4EDB-403B-AF1F-2CD5705FFF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joonised!$E$50:$E$57</c:f>
              <c:strCache>
                <c:ptCount val="8"/>
                <c:pt idx="0">
                  <c:v>Maksutulud</c:v>
                </c:pt>
                <c:pt idx="1">
                  <c:v>Tulud kaupade ja teenuste müügist</c:v>
                </c:pt>
                <c:pt idx="2">
                  <c:v>Toetused</c:v>
                </c:pt>
                <c:pt idx="3">
                  <c:v>Muud tegevustulud</c:v>
                </c:pt>
                <c:pt idx="4">
                  <c:v>Põhivara müük</c:v>
                </c:pt>
                <c:pt idx="5">
                  <c:v>Sihtfinantseerimine</c:v>
                </c:pt>
                <c:pt idx="6">
                  <c:v>Finantstulud</c:v>
                </c:pt>
                <c:pt idx="7">
                  <c:v>Laenud</c:v>
                </c:pt>
              </c:strCache>
            </c:strRef>
          </c:cat>
          <c:val>
            <c:numRef>
              <c:f>joonised!$F$50:$F$57</c:f>
              <c:numCache>
                <c:formatCode>#,##0.00</c:formatCode>
                <c:ptCount val="8"/>
                <c:pt idx="0">
                  <c:v>51.541067517401963</c:v>
                </c:pt>
                <c:pt idx="1">
                  <c:v>7.0719634495545165</c:v>
                </c:pt>
                <c:pt idx="2">
                  <c:v>37.869573885615814</c:v>
                </c:pt>
                <c:pt idx="3">
                  <c:v>0.22547404791203265</c:v>
                </c:pt>
                <c:pt idx="4">
                  <c:v>0.60126412776542049</c:v>
                </c:pt>
                <c:pt idx="5">
                  <c:v>0.32568473587293606</c:v>
                </c:pt>
                <c:pt idx="6">
                  <c:v>1.0021068796090341E-2</c:v>
                </c:pt>
                <c:pt idx="7">
                  <c:v>2.35495116708123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EDB-403B-AF1F-2CD5705FFF0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/>
              <a:t>Põhitegevuse</a:t>
            </a:r>
            <a:r>
              <a:rPr lang="et-EE" baseline="0" dirty="0"/>
              <a:t> kulud</a:t>
            </a:r>
            <a:endParaRPr lang="et-E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085-48A0-AC49-BCEA9229CE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085-48A0-AC49-BCEA9229CE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085-48A0-AC49-BCEA9229CE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085-48A0-AC49-BCEA9229CE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'tegevusalade kaupa'!$G$25:$G$28</c:f>
              <c:strCache>
                <c:ptCount val="4"/>
                <c:pt idx="0">
                  <c:v>toetused</c:v>
                </c:pt>
                <c:pt idx="1">
                  <c:v>personalikulud</c:v>
                </c:pt>
                <c:pt idx="2">
                  <c:v>majandamiskulud</c:v>
                </c:pt>
                <c:pt idx="3">
                  <c:v>muud</c:v>
                </c:pt>
              </c:strCache>
            </c:strRef>
          </c:cat>
          <c:val>
            <c:numRef>
              <c:f>'tegevusalade kaupa'!$H$25:$H$28</c:f>
              <c:numCache>
                <c:formatCode>0.0</c:formatCode>
                <c:ptCount val="4"/>
                <c:pt idx="0">
                  <c:v>9.5084547394067709</c:v>
                </c:pt>
                <c:pt idx="1">
                  <c:v>61.444224550862671</c:v>
                </c:pt>
                <c:pt idx="2">
                  <c:v>28.512501960336884</c:v>
                </c:pt>
                <c:pt idx="3">
                  <c:v>0.53481874939367258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085-48A0-AC49-BCEA9229CEA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C86D0-6803-4682-8F09-E89FC7AAE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04E9AC-F040-48C1-B2A4-CFF2942DD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9360C-B272-46F8-B8A9-9FE55E7D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9C18-F911-4F3F-BA90-F1824745EEBB}" type="datetimeFigureOut">
              <a:rPr lang="et-EE" smtClean="0"/>
              <a:t>06.12.2023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0D667-F0A7-4F21-A7C2-A44494B58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27A01-CD63-421E-916B-88B25449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229C-D1C1-4B45-AA8E-50F97634595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8141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D1A81-02CA-4637-B8B7-DAEA1F27A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99796C-E236-415A-868C-BA98D63A6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1B70B-AEB5-4059-B66A-DB96D65A8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9C18-F911-4F3F-BA90-F1824745EEBB}" type="datetimeFigureOut">
              <a:rPr lang="et-EE" smtClean="0"/>
              <a:t>06.12.2023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EC2DA-3ABB-4AF3-A2E0-CF0FA05D5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33262-2C6D-42CF-8A3E-DAF0141A7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229C-D1C1-4B45-AA8E-50F97634595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5378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6AD1CA-F291-46CE-BC13-AC771D6525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F1BC3E-CB7D-4B08-A52A-D80444694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8D720-27C8-43F9-AACD-E2CD219F8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9C18-F911-4F3F-BA90-F1824745EEBB}" type="datetimeFigureOut">
              <a:rPr lang="et-EE" smtClean="0"/>
              <a:t>06.12.2023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B058C-F5F1-418F-9F7B-6ABD9BB58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6CDAE-D54A-4B5C-91F9-0942F55BB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229C-D1C1-4B45-AA8E-50F97634595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40877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8588E-1842-4347-AAB6-EAB486539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00717C-1ED0-491A-AEB4-7AC919EFD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0FD8B-DE7B-4962-AA07-B7A2B1762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F36D-3641-4193-AFBF-B5CC87388F4C}" type="datetimeFigureOut">
              <a:rPr lang="et-EE" smtClean="0"/>
              <a:t>06.12.2023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90748-2D8A-4C13-8370-2D5AE3DDA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A443B-15F2-49AE-90AB-D0937CDD9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8F28-8538-4BEB-963E-619BE6789A7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68447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7C301-CC26-48C6-B546-7B433154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36D07-2937-453F-91FE-B10629048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210E3-2AF5-4095-9FD7-818074F47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F36D-3641-4193-AFBF-B5CC87388F4C}" type="datetimeFigureOut">
              <a:rPr lang="et-EE" smtClean="0"/>
              <a:t>06.12.2023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D8529-366D-467B-99CE-F36A32C6B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BA185-3E3C-4C97-900A-5F4015A08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8F28-8538-4BEB-963E-619BE6789A7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57222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B03B1-A311-47C1-B8CA-6584A4641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56D0A-81D7-4584-BF03-1A7DD40B8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41733-FCA8-4967-9FB2-82391B202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F36D-3641-4193-AFBF-B5CC87388F4C}" type="datetimeFigureOut">
              <a:rPr lang="et-EE" smtClean="0"/>
              <a:t>06.12.2023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51C93-7645-4131-8501-5C7AC42E4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22615-6BBC-40D3-A15A-B59788832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8F28-8538-4BEB-963E-619BE6789A7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62472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71C92-975D-446A-89CC-CCB0BB645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CBEED-4E2E-406D-BB30-3E2A7F107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3A64F-15BE-4DED-826D-077884A9E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C0A73-B27D-4FA3-9C2A-B69C2FFF9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F36D-3641-4193-AFBF-B5CC87388F4C}" type="datetimeFigureOut">
              <a:rPr lang="et-EE" smtClean="0"/>
              <a:t>06.12.2023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B81FF-3284-4BFC-A5AC-52A8CBEA6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DF1FF-AD67-44AB-A65C-4DAF2A1FC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8F28-8538-4BEB-963E-619BE6789A7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84768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BF850-7136-4FB8-9053-F0A937065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6CFB8-B28F-4CEF-8732-55C65D1DD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DEFE3-21BA-4ECD-A00C-98FD6B622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F45CA-563E-4D1D-B8BC-B24B20ED01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107B01-E7CF-4673-A64C-2473685200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F2976D-1FE8-4625-9923-FB25A8BB7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F36D-3641-4193-AFBF-B5CC87388F4C}" type="datetimeFigureOut">
              <a:rPr lang="et-EE" smtClean="0"/>
              <a:t>06.12.2023</a:t>
            </a:fld>
            <a:endParaRPr lang="et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69D928-374E-446F-B387-390C4D50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B5D891-279D-4062-98A7-027E03332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8F28-8538-4BEB-963E-619BE6789A7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8490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BCEF-B6A1-4CB0-AF22-BFC15088F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7B686-8F6B-4C1D-86AA-E81919898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F36D-3641-4193-AFBF-B5CC87388F4C}" type="datetimeFigureOut">
              <a:rPr lang="et-EE" smtClean="0"/>
              <a:t>06.12.2023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EBE33D-74D6-4E51-ABBB-FFE65D082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016270-CAC5-4CF2-B366-00753391D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8F28-8538-4BEB-963E-619BE6789A7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20231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B42FF9-AC95-4C60-AF1A-CF4106FE9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F36D-3641-4193-AFBF-B5CC87388F4C}" type="datetimeFigureOut">
              <a:rPr lang="et-EE" smtClean="0"/>
              <a:t>06.12.2023</a:t>
            </a:fld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6B1583-B598-404F-95D4-0C3F253A8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5407C-10CC-4288-9861-A6D169E6D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8F28-8538-4BEB-963E-619BE6789A7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97792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164BC-F100-484B-86F9-A2EF0B8BE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2B484-790E-4B0F-ABC0-DB9C260BD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52930D-1F2C-4703-8D89-7A87EED91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F6332-B8AE-41BB-9058-ACB5CCD22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F36D-3641-4193-AFBF-B5CC87388F4C}" type="datetimeFigureOut">
              <a:rPr lang="et-EE" smtClean="0"/>
              <a:t>06.12.2023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5BD66F-17DB-4337-BB65-2297DD1AD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B021A-9EDD-4120-94BE-0F73076CF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8F28-8538-4BEB-963E-619BE6789A7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8434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022BF-81DB-43A1-B893-4FE31245E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7BE1E-BD37-44F4-8334-CE85FD652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DA3E9-1E73-40D8-9CA5-AA202B42D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9C18-F911-4F3F-BA90-F1824745EEBB}" type="datetimeFigureOut">
              <a:rPr lang="et-EE" smtClean="0"/>
              <a:t>06.12.2023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A95D0-5DCE-424D-8BEB-52B6FB5F3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C0679-51D3-462C-B82F-72C19C59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229C-D1C1-4B45-AA8E-50F97634595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03895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898B4-83E3-47A3-BD4F-8DAF3CF68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A04A60-BAC7-422A-9D67-818AA1411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50E2A-91E2-4B1F-9E21-70155CD97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B56BD-3122-4CB6-8FCD-AE0DF4AA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F36D-3641-4193-AFBF-B5CC87388F4C}" type="datetimeFigureOut">
              <a:rPr lang="et-EE" smtClean="0"/>
              <a:t>06.12.2023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21881-0325-4F18-911E-3A987A446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0A4FC-B327-46B4-9DD9-ACF757D75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8F28-8538-4BEB-963E-619BE6789A7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97490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CC2EA-4E72-40A1-AA79-3F4E5639D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063E99-A762-4908-8B74-1CD659D56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2EC5C-0FB6-49ED-9CFD-4F8BFF18D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F36D-3641-4193-AFBF-B5CC87388F4C}" type="datetimeFigureOut">
              <a:rPr lang="et-EE" smtClean="0"/>
              <a:t>06.12.2023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DB62B-01CD-46BF-AE01-192D7966F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E6391-9680-4447-9479-31F213081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8F28-8538-4BEB-963E-619BE6789A7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09258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9DEB39-3E92-414D-8650-E3E070196D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51AE4-5CA7-4EAC-A1B5-0593C5593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E2CE0-6EAE-4018-AEB6-D028167E4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F36D-3641-4193-AFBF-B5CC87388F4C}" type="datetimeFigureOut">
              <a:rPr lang="et-EE" smtClean="0"/>
              <a:t>06.12.2023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AD319-CBB5-4157-BF8F-6C69146E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29A30-6427-4923-B575-7953ED87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8F28-8538-4BEB-963E-619BE6789A7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1084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FFB93-A70D-4720-AC41-691A4D068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841F6-BF32-44DD-8DE2-56176AEC0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DDAF-485F-42BC-B94B-76EFA59A1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9C18-F911-4F3F-BA90-F1824745EEBB}" type="datetimeFigureOut">
              <a:rPr lang="et-EE" smtClean="0"/>
              <a:t>06.12.2023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4FD6D-B649-44BD-A719-6767A64F0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88FA6-A4B7-43FD-A4CA-B6492E1B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229C-D1C1-4B45-AA8E-50F97634595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1756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2EA6-2447-4E2B-A12E-AD5024AFB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ABD33-CDAA-43B4-ADFA-D9621A65EB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00510-1FE7-4CC3-B927-1D621EC29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AB94EA-296B-4F63-B2A0-A50BF707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9C18-F911-4F3F-BA90-F1824745EEBB}" type="datetimeFigureOut">
              <a:rPr lang="et-EE" smtClean="0"/>
              <a:t>06.12.2023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A63C2-E652-4CDD-8D2D-E7506832B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903C46-B723-4B6D-A432-422249275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229C-D1C1-4B45-AA8E-50F97634595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14744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A8D38-1CE9-431F-BB59-6BA5BEE5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DA3EE-4253-4B8E-9660-FC7733A06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71D30-F3F1-4468-9013-366EAC58E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334F99-F06B-4005-B4FB-C77C5F3CE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99B94C-E773-4669-A749-05A50EE564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BA5EAD-391D-4F2F-86D8-2588482F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9C18-F911-4F3F-BA90-F1824745EEBB}" type="datetimeFigureOut">
              <a:rPr lang="et-EE" smtClean="0"/>
              <a:t>06.12.2023</a:t>
            </a:fld>
            <a:endParaRPr lang="et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E37CA4-57B1-41A0-805B-BA3A66D0B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C8A8E7-B212-4598-ADEC-CBA73C1F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229C-D1C1-4B45-AA8E-50F97634595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0568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50087-D869-4077-AE73-525EA6FF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8D6C5F-DA3D-4F30-8E73-DE1072DC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9C18-F911-4F3F-BA90-F1824745EEBB}" type="datetimeFigureOut">
              <a:rPr lang="et-EE" smtClean="0"/>
              <a:t>06.12.2023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E80B84-0BD7-4D9F-B1CE-187619D71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5D2CE4-79A0-4607-8A32-A2D1191F8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229C-D1C1-4B45-AA8E-50F97634595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007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DD4F5E-0F02-4B96-9DA3-152C37B3C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9C18-F911-4F3F-BA90-F1824745EEBB}" type="datetimeFigureOut">
              <a:rPr lang="et-EE" smtClean="0"/>
              <a:t>06.12.2023</a:t>
            </a:fld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F88680-845C-4A73-B8E2-D27DEA80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F0C83-F4C8-406E-9F5A-1CB2685F8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229C-D1C1-4B45-AA8E-50F97634595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98645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27CD7-32B9-41B6-98E3-06A1ACEDA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DEA25-5357-4659-B790-4D0394C2D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26EF8-9A30-47F1-8D11-9FC5CD90F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BA480-47FB-45FC-A27E-6CB18D009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9C18-F911-4F3F-BA90-F1824745EEBB}" type="datetimeFigureOut">
              <a:rPr lang="et-EE" smtClean="0"/>
              <a:t>06.12.2023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0ABF9-EC72-4977-A4FB-4AAB1E157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7AB4D-31E0-4689-9779-F780B82F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229C-D1C1-4B45-AA8E-50F97634595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7294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BA9D5-B928-443B-B69D-5426957F7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910614-2004-4358-A0CC-3B28DE3928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/>
              <a:t>Pildi lisamiseks klõpsake ikooni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DAE585-668D-43EA-8975-DD3E495F5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43F7A-B146-4E1D-AAD2-FD4EAC123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9C18-F911-4F3F-BA90-F1824745EEBB}" type="datetimeFigureOut">
              <a:rPr lang="et-EE" smtClean="0"/>
              <a:t>06.12.2023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7C970-02FB-450D-851E-5C9B31A70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24E4B-4311-424A-AA2C-8BC03D15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229C-D1C1-4B45-AA8E-50F97634595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9893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57BBBB-D52C-4FC1-9B73-BFD063EC5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  <a:endParaRPr lang="et-E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37AFC-F8B0-4335-A2BC-D58AD14A9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t-E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1577E-40A9-40CE-802D-54FE745D0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99C18-F911-4F3F-BA90-F1824745EEBB}" type="datetimeFigureOut">
              <a:rPr lang="et-EE" smtClean="0"/>
              <a:t>06.12.2023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FD2FC-7B48-4143-8F63-3B14702C90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t-EE" dirty="0"/>
              <a:t>Järva vald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89CD8-8263-402B-9C3A-144510D51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t-EE" dirty="0"/>
              <a:t>https://jarvavald.kovtp.ee/</a:t>
            </a:r>
          </a:p>
        </p:txBody>
      </p:sp>
      <p:pic>
        <p:nvPicPr>
          <p:cNvPr id="8" name="Picture 7" descr="Background pattern, rectangle&#10;&#10;Description automatically generated">
            <a:extLst>
              <a:ext uri="{FF2B5EF4-FFF2-40B4-BE49-F238E27FC236}">
                <a16:creationId xmlns:a16="http://schemas.microsoft.com/office/drawing/2014/main" id="{C0385DB0-6FD6-4EAB-806E-DDE05CB1676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4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1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BD97BF-C164-46A0-901B-4DBBCEC67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A9284-DAEE-49CD-9225-925B129DF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A6ECE-D909-42BA-B671-BEC33273BA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FF36D-3641-4193-AFBF-B5CC87388F4C}" type="datetimeFigureOut">
              <a:rPr lang="et-EE" smtClean="0"/>
              <a:t>06.12.2023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F09B7-68D4-41EF-8F19-B94395D66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4792B-7F40-47FD-937E-E2E00AF2E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18F28-8538-4BEB-963E-619BE6789A7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9844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inuomavalitsus.ee/omavalitsuste-finantsolukorra-indek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DB4CF-FD33-427B-818A-33971A329D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/>
              <a:t>Järva valla eelarve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0B3E6-10C9-4464-A5CD-2AC6F41A41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/>
              <a:t>Aime Roosioja</a:t>
            </a:r>
          </a:p>
        </p:txBody>
      </p:sp>
    </p:spTree>
    <p:extLst>
      <p:ext uri="{BB962C8B-B14F-4D97-AF65-F5344CB8AC3E}">
        <p14:creationId xmlns:p14="http://schemas.microsoft.com/office/powerpoint/2010/main" val="592913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AB2C27E-7B87-E35B-4255-0DDAEB31D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/>
              <a:t>Põhitegevuse  kulud</a:t>
            </a:r>
          </a:p>
        </p:txBody>
      </p:sp>
      <p:graphicFrame>
        <p:nvGraphicFramePr>
          <p:cNvPr id="4" name="Sisu kohatäide 3">
            <a:extLst>
              <a:ext uri="{FF2B5EF4-FFF2-40B4-BE49-F238E27FC236}">
                <a16:creationId xmlns:a16="http://schemas.microsoft.com/office/drawing/2014/main" id="{96290C7E-7FF4-05E3-C61B-4093833C6F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507626"/>
              </p:ext>
            </p:extLst>
          </p:nvPr>
        </p:nvGraphicFramePr>
        <p:xfrm>
          <a:off x="6260840" y="1825625"/>
          <a:ext cx="536510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F5D0777E-6616-7992-5268-15157250FF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375519"/>
              </p:ext>
            </p:extLst>
          </p:nvPr>
        </p:nvGraphicFramePr>
        <p:xfrm>
          <a:off x="321014" y="1585609"/>
          <a:ext cx="4430056" cy="39980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2973">
                  <a:extLst>
                    <a:ext uri="{9D8B030D-6E8A-4147-A177-3AD203B41FA5}">
                      <a16:colId xmlns:a16="http://schemas.microsoft.com/office/drawing/2014/main" val="3160782541"/>
                    </a:ext>
                  </a:extLst>
                </a:gridCol>
                <a:gridCol w="2147083">
                  <a:extLst>
                    <a:ext uri="{9D8B030D-6E8A-4147-A177-3AD203B41FA5}">
                      <a16:colId xmlns:a16="http://schemas.microsoft.com/office/drawing/2014/main" val="930887847"/>
                    </a:ext>
                  </a:extLst>
                </a:gridCol>
              </a:tblGrid>
              <a:tr h="999517">
                <a:tc>
                  <a:txBody>
                    <a:bodyPr/>
                    <a:lstStyle/>
                    <a:p>
                      <a:pPr algn="l" fontAlgn="b"/>
                      <a:r>
                        <a:rPr lang="et-EE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toetused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et-EE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41210475"/>
                  </a:ext>
                </a:extLst>
              </a:tr>
              <a:tr h="999517">
                <a:tc>
                  <a:txBody>
                    <a:bodyPr/>
                    <a:lstStyle/>
                    <a:p>
                      <a:pPr algn="l" fontAlgn="b"/>
                      <a:r>
                        <a:rPr lang="et-EE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personalikulud</a:t>
                      </a:r>
                      <a:endParaRPr lang="et-EE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61,4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00611841"/>
                  </a:ext>
                </a:extLst>
              </a:tr>
              <a:tr h="999517">
                <a:tc>
                  <a:txBody>
                    <a:bodyPr/>
                    <a:lstStyle/>
                    <a:p>
                      <a:pPr algn="l" fontAlgn="b"/>
                      <a:r>
                        <a:rPr lang="et-EE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majandamiskulud</a:t>
                      </a:r>
                      <a:endParaRPr lang="et-EE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</a:t>
                      </a:r>
                      <a:endParaRPr lang="et-EE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61321875"/>
                  </a:ext>
                </a:extLst>
              </a:tr>
              <a:tr h="999517">
                <a:tc>
                  <a:txBody>
                    <a:bodyPr/>
                    <a:lstStyle/>
                    <a:p>
                      <a:pPr algn="l" fontAlgn="b"/>
                      <a:r>
                        <a:rPr lang="et-EE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muud</a:t>
                      </a:r>
                      <a:endParaRPr lang="et-EE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t-EE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28380524"/>
                  </a:ext>
                </a:extLst>
              </a:tr>
            </a:tbl>
          </a:graphicData>
        </a:graphic>
      </p:graphicFrame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EA7EFA8E-C3CB-6F9A-ADA8-C81987766F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262352"/>
              </p:ext>
            </p:extLst>
          </p:nvPr>
        </p:nvGraphicFramePr>
        <p:xfrm>
          <a:off x="4751070" y="1274323"/>
          <a:ext cx="6602730" cy="4474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8972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9987034-5144-9C38-DAA2-1B25680DF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1758"/>
            <a:ext cx="10515600" cy="1325563"/>
          </a:xfrm>
        </p:spPr>
        <p:txBody>
          <a:bodyPr/>
          <a:lstStyle/>
          <a:p>
            <a:pPr algn="ctr"/>
            <a:r>
              <a:rPr lang="et-EE" dirty="0"/>
              <a:t>Investeerimistegevus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94A7B95B-A66B-11F4-534D-6A4F72153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Investeerimistegevus on 916 538 eurot, sellest 400 000 eurot teede ja tänavate korrashoid, 135 000 eurot </a:t>
            </a:r>
            <a:r>
              <a:rPr lang="et-EE" dirty="0" err="1"/>
              <a:t>hajaasustuse</a:t>
            </a:r>
            <a:r>
              <a:rPr lang="et-EE" dirty="0"/>
              <a:t> programm, 350 000 on finantskulud ja 31 538 eurot on Järvamaa Haigla osalused</a:t>
            </a:r>
          </a:p>
        </p:txBody>
      </p:sp>
    </p:spTree>
    <p:extLst>
      <p:ext uri="{BB962C8B-B14F-4D97-AF65-F5344CB8AC3E}">
        <p14:creationId xmlns:p14="http://schemas.microsoft.com/office/powerpoint/2010/main" val="3853666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60C246D-5813-7311-269F-E8839D137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840254"/>
          </a:xfrm>
        </p:spPr>
        <p:txBody>
          <a:bodyPr>
            <a:normAutofit fontScale="90000"/>
          </a:bodyPr>
          <a:lstStyle/>
          <a:p>
            <a:r>
              <a:rPr lang="et-EE" dirty="0"/>
              <a:t>TÄNAN KOOSTÖÖ EEST HALLATAVATE ASUTUSTE JUHTE JA VALLAAMETNIKKE</a:t>
            </a:r>
            <a:br>
              <a:rPr lang="et-EE"/>
            </a:br>
            <a:r>
              <a:rPr lang="et-EE"/>
              <a:t>KOOSTÖÖS </a:t>
            </a:r>
            <a:r>
              <a:rPr lang="et-EE" dirty="0"/>
              <a:t>PEITUB JÕUD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B3A8A6EA-431D-F9C8-5415-B9057C316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12080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159010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64D9CA2-DE7D-FF70-324C-472584F58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FINANTSOLUKORRA INDEKS</a:t>
            </a:r>
            <a:br>
              <a:rPr lang="et-EE" dirty="0"/>
            </a:b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E61C8649-4BBB-2AB6-1B34-B5DB0F355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2020. AASTA INDEKS 3,83</a:t>
            </a:r>
          </a:p>
          <a:p>
            <a:r>
              <a:rPr lang="et-EE" dirty="0"/>
              <a:t>2021. AASTA INDEKS 2,0</a:t>
            </a:r>
          </a:p>
          <a:p>
            <a:r>
              <a:rPr lang="et-EE" dirty="0"/>
              <a:t>2022. AASTA INDEKS 1,86 (peale meid on veel 5 omavalitsust – Mustvee 1,71, Peipsiääre 1,71, Lääne-Nigula 1,43, Loksa linn 1,43 ja Rõuge vald 1,29)</a:t>
            </a:r>
          </a:p>
          <a:p>
            <a:endParaRPr lang="et-EE" dirty="0"/>
          </a:p>
          <a:p>
            <a:r>
              <a:rPr lang="et-EE" dirty="0">
                <a:hlinkClick r:id="rId2"/>
              </a:rPr>
              <a:t>https://minuomavalitsus.ee/omavalitsuste-finantsolukorra-indeks</a:t>
            </a: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84819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3F50DAC-CD2B-F027-F88C-2D5B1FD9E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/>
              <a:t>TAGAMAALISUSE GRUPP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D9618CF-2A60-B71C-3585-82160CE4A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2022. AASTA VÕRDLUSANDMED</a:t>
            </a:r>
          </a:p>
          <a:p>
            <a:endParaRPr lang="et-EE" dirty="0"/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7BD645C5-100D-0548-9C60-7A9877A1DC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802799"/>
              </p:ext>
            </p:extLst>
          </p:nvPr>
        </p:nvGraphicFramePr>
        <p:xfrm>
          <a:off x="520118" y="2667699"/>
          <a:ext cx="9639882" cy="33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3294">
                  <a:extLst>
                    <a:ext uri="{9D8B030D-6E8A-4147-A177-3AD203B41FA5}">
                      <a16:colId xmlns:a16="http://schemas.microsoft.com/office/drawing/2014/main" val="49621366"/>
                    </a:ext>
                  </a:extLst>
                </a:gridCol>
                <a:gridCol w="3213294">
                  <a:extLst>
                    <a:ext uri="{9D8B030D-6E8A-4147-A177-3AD203B41FA5}">
                      <a16:colId xmlns:a16="http://schemas.microsoft.com/office/drawing/2014/main" val="1542065912"/>
                    </a:ext>
                  </a:extLst>
                </a:gridCol>
                <a:gridCol w="3213294">
                  <a:extLst>
                    <a:ext uri="{9D8B030D-6E8A-4147-A177-3AD203B41FA5}">
                      <a16:colId xmlns:a16="http://schemas.microsoft.com/office/drawing/2014/main" val="612347860"/>
                    </a:ext>
                  </a:extLst>
                </a:gridCol>
              </a:tblGrid>
              <a:tr h="510330">
                <a:tc>
                  <a:txBody>
                    <a:bodyPr/>
                    <a:lstStyle/>
                    <a:p>
                      <a:r>
                        <a:rPr lang="et-EE" dirty="0"/>
                        <a:t>NÄITAJA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TAGAMAALISUSE GRUPI KESKMINE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JÄRVA VALD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326485"/>
                  </a:ext>
                </a:extLst>
              </a:tr>
              <a:tr h="510330">
                <a:tc>
                  <a:txBody>
                    <a:bodyPr/>
                    <a:lstStyle/>
                    <a:p>
                      <a:r>
                        <a:rPr lang="et-EE" dirty="0"/>
                        <a:t>HOONETE ÜLDPIND M2/EL KOHTA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6,3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634709"/>
                  </a:ext>
                </a:extLst>
              </a:tr>
              <a:tr h="510330">
                <a:tc>
                  <a:txBody>
                    <a:bodyPr/>
                    <a:lstStyle/>
                    <a:p>
                      <a:r>
                        <a:rPr lang="et-EE" dirty="0"/>
                        <a:t>TÖÖTAJAID 1000 EL KOHTA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48,7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54,1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70621"/>
                  </a:ext>
                </a:extLst>
              </a:tr>
              <a:tr h="510330">
                <a:tc>
                  <a:txBody>
                    <a:bodyPr/>
                    <a:lstStyle/>
                    <a:p>
                      <a:r>
                        <a:rPr lang="et-EE" dirty="0"/>
                        <a:t>KOOLIDE KLASSIDE TÄITUVUS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13,4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12,2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66203"/>
                  </a:ext>
                </a:extLst>
              </a:tr>
              <a:tr h="510330">
                <a:tc>
                  <a:txBody>
                    <a:bodyPr/>
                    <a:lstStyle/>
                    <a:p>
                      <a:r>
                        <a:rPr lang="et-EE" dirty="0"/>
                        <a:t>LASTEAIA RÜHMADE TÄITUVUS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16,8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dirty="0"/>
                        <a:t>15,8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409469"/>
                  </a:ext>
                </a:extLst>
              </a:tr>
              <a:tr h="510330">
                <a:tc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343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574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58CF059-1C99-F7F5-0159-7591CF890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4167"/>
          </a:xfrm>
        </p:spPr>
        <p:txBody>
          <a:bodyPr/>
          <a:lstStyle/>
          <a:p>
            <a:pPr algn="ctr"/>
            <a:r>
              <a:rPr lang="et-EE" dirty="0"/>
              <a:t>Õpilased klassides</a:t>
            </a:r>
          </a:p>
        </p:txBody>
      </p:sp>
      <p:graphicFrame>
        <p:nvGraphicFramePr>
          <p:cNvPr id="6" name="Sisu kohatäide 5">
            <a:extLst>
              <a:ext uri="{FF2B5EF4-FFF2-40B4-BE49-F238E27FC236}">
                <a16:creationId xmlns:a16="http://schemas.microsoft.com/office/drawing/2014/main" id="{B8A3D4A9-6F61-C2DE-F2F6-2B6E42D71D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210686"/>
              </p:ext>
            </p:extLst>
          </p:nvPr>
        </p:nvGraphicFramePr>
        <p:xfrm>
          <a:off x="355107" y="1313894"/>
          <a:ext cx="10839634" cy="4820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9567">
                  <a:extLst>
                    <a:ext uri="{9D8B030D-6E8A-4147-A177-3AD203B41FA5}">
                      <a16:colId xmlns:a16="http://schemas.microsoft.com/office/drawing/2014/main" val="3068057894"/>
                    </a:ext>
                  </a:extLst>
                </a:gridCol>
                <a:gridCol w="950750">
                  <a:extLst>
                    <a:ext uri="{9D8B030D-6E8A-4147-A177-3AD203B41FA5}">
                      <a16:colId xmlns:a16="http://schemas.microsoft.com/office/drawing/2014/main" val="2926113093"/>
                    </a:ext>
                  </a:extLst>
                </a:gridCol>
                <a:gridCol w="612348">
                  <a:extLst>
                    <a:ext uri="{9D8B030D-6E8A-4147-A177-3AD203B41FA5}">
                      <a16:colId xmlns:a16="http://schemas.microsoft.com/office/drawing/2014/main" val="2194004502"/>
                    </a:ext>
                  </a:extLst>
                </a:gridCol>
                <a:gridCol w="612348">
                  <a:extLst>
                    <a:ext uri="{9D8B030D-6E8A-4147-A177-3AD203B41FA5}">
                      <a16:colId xmlns:a16="http://schemas.microsoft.com/office/drawing/2014/main" val="1961116571"/>
                    </a:ext>
                  </a:extLst>
                </a:gridCol>
                <a:gridCol w="612348">
                  <a:extLst>
                    <a:ext uri="{9D8B030D-6E8A-4147-A177-3AD203B41FA5}">
                      <a16:colId xmlns:a16="http://schemas.microsoft.com/office/drawing/2014/main" val="176501591"/>
                    </a:ext>
                  </a:extLst>
                </a:gridCol>
                <a:gridCol w="612348">
                  <a:extLst>
                    <a:ext uri="{9D8B030D-6E8A-4147-A177-3AD203B41FA5}">
                      <a16:colId xmlns:a16="http://schemas.microsoft.com/office/drawing/2014/main" val="1220075130"/>
                    </a:ext>
                  </a:extLst>
                </a:gridCol>
                <a:gridCol w="952094">
                  <a:extLst>
                    <a:ext uri="{9D8B030D-6E8A-4147-A177-3AD203B41FA5}">
                      <a16:colId xmlns:a16="http://schemas.microsoft.com/office/drawing/2014/main" val="3862930072"/>
                    </a:ext>
                  </a:extLst>
                </a:gridCol>
                <a:gridCol w="792293">
                  <a:extLst>
                    <a:ext uri="{9D8B030D-6E8A-4147-A177-3AD203B41FA5}">
                      <a16:colId xmlns:a16="http://schemas.microsoft.com/office/drawing/2014/main" val="231248088"/>
                    </a:ext>
                  </a:extLst>
                </a:gridCol>
                <a:gridCol w="797663">
                  <a:extLst>
                    <a:ext uri="{9D8B030D-6E8A-4147-A177-3AD203B41FA5}">
                      <a16:colId xmlns:a16="http://schemas.microsoft.com/office/drawing/2014/main" val="196983300"/>
                    </a:ext>
                  </a:extLst>
                </a:gridCol>
                <a:gridCol w="695606">
                  <a:extLst>
                    <a:ext uri="{9D8B030D-6E8A-4147-A177-3AD203B41FA5}">
                      <a16:colId xmlns:a16="http://schemas.microsoft.com/office/drawing/2014/main" val="2142731417"/>
                    </a:ext>
                  </a:extLst>
                </a:gridCol>
                <a:gridCol w="1352269">
                  <a:extLst>
                    <a:ext uri="{9D8B030D-6E8A-4147-A177-3AD203B41FA5}">
                      <a16:colId xmlns:a16="http://schemas.microsoft.com/office/drawing/2014/main" val="3574271041"/>
                    </a:ext>
                  </a:extLst>
                </a:gridCol>
              </a:tblGrid>
              <a:tr h="436072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ÕPILASTE ARVUD PÕHIKOOLIS KLASSIDE KAUPA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59198372"/>
                  </a:ext>
                </a:extLst>
              </a:tr>
              <a:tr h="436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Kool/klassid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VIII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IX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KOKKU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27894386"/>
                  </a:ext>
                </a:extLst>
              </a:tr>
              <a:tr h="436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Koeru Keskkool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38194660"/>
                  </a:ext>
                </a:extLst>
              </a:tr>
              <a:tr h="436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Põhja Järva Kool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12593880"/>
                  </a:ext>
                </a:extLst>
              </a:tr>
              <a:tr h="436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Imavere Kool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94747400"/>
                  </a:ext>
                </a:extLst>
              </a:tr>
              <a:tr h="891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Järva-Jaani Gümnaasium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93272089"/>
                  </a:ext>
                </a:extLst>
              </a:tr>
              <a:tr h="436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Koigi Kool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28819659"/>
                  </a:ext>
                </a:extLst>
              </a:tr>
              <a:tr h="436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Peetri Kool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78249869"/>
                  </a:ext>
                </a:extLst>
              </a:tr>
              <a:tr h="876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KOKKU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et-EE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24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886</a:t>
                      </a:r>
                      <a:endParaRPr lang="et-EE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80192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940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3568C10-854A-06C0-BA2A-F3098A650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/>
              <a:t>EELARVE 2024 TULUD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9ED99337-117A-1884-217C-3627C1D35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Põhitegevuse tulud kokku 19 300 951  eurot</a:t>
            </a:r>
          </a:p>
          <a:p>
            <a:r>
              <a:rPr lang="et-EE" dirty="0"/>
              <a:t>Investeerimistulud kokku 187 000 eurot</a:t>
            </a:r>
          </a:p>
          <a:p>
            <a:r>
              <a:rPr lang="et-EE" dirty="0"/>
              <a:t>Finantseerimistulud ehk laen 470 000 eurot</a:t>
            </a:r>
          </a:p>
          <a:p>
            <a:r>
              <a:rPr lang="et-EE" dirty="0"/>
              <a:t>EELARVE TULUD KOKKU 19 957 951 eurot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56048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02AC8B1B-A9AC-9045-D41C-51FE6FDC42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8350871"/>
              </p:ext>
            </p:extLst>
          </p:nvPr>
        </p:nvGraphicFramePr>
        <p:xfrm>
          <a:off x="4868863" y="1825625"/>
          <a:ext cx="648493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ealkiri 1">
            <a:extLst>
              <a:ext uri="{FF2B5EF4-FFF2-40B4-BE49-F238E27FC236}">
                <a16:creationId xmlns:a16="http://schemas.microsoft.com/office/drawing/2014/main" id="{4DD5CBD2-9ABB-EF0B-0339-3CD84F9DB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t-EE" dirty="0"/>
              <a:t>PÕHITEGEVUSTULUDE JAOTUS</a:t>
            </a:r>
          </a:p>
        </p:txBody>
      </p:sp>
      <p:graphicFrame>
        <p:nvGraphicFramePr>
          <p:cNvPr id="7" name="Sisu kohatäide 6">
            <a:extLst>
              <a:ext uri="{FF2B5EF4-FFF2-40B4-BE49-F238E27FC236}">
                <a16:creationId xmlns:a16="http://schemas.microsoft.com/office/drawing/2014/main" id="{60883C2D-46AD-FA0B-38FF-29B65E834A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256336"/>
              </p:ext>
            </p:extLst>
          </p:nvPr>
        </p:nvGraphicFramePr>
        <p:xfrm>
          <a:off x="838200" y="1825625"/>
          <a:ext cx="3959223" cy="4351335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950401">
                  <a:extLst>
                    <a:ext uri="{9D8B030D-6E8A-4147-A177-3AD203B41FA5}">
                      <a16:colId xmlns:a16="http://schemas.microsoft.com/office/drawing/2014/main" val="4193337291"/>
                    </a:ext>
                  </a:extLst>
                </a:gridCol>
                <a:gridCol w="1455814">
                  <a:extLst>
                    <a:ext uri="{9D8B030D-6E8A-4147-A177-3AD203B41FA5}">
                      <a16:colId xmlns:a16="http://schemas.microsoft.com/office/drawing/2014/main" val="3990615151"/>
                    </a:ext>
                  </a:extLst>
                </a:gridCol>
                <a:gridCol w="1553008">
                  <a:extLst>
                    <a:ext uri="{9D8B030D-6E8A-4147-A177-3AD203B41FA5}">
                      <a16:colId xmlns:a16="http://schemas.microsoft.com/office/drawing/2014/main" val="2458549315"/>
                    </a:ext>
                  </a:extLst>
                </a:gridCol>
              </a:tblGrid>
              <a:tr h="577124">
                <a:tc>
                  <a:txBody>
                    <a:bodyPr/>
                    <a:lstStyle/>
                    <a:p>
                      <a:pPr algn="r" fontAlgn="b"/>
                      <a:r>
                        <a:rPr lang="et-EE" sz="1800" u="none" strike="noStrike">
                          <a:effectLst/>
                        </a:rPr>
                        <a:t>30</a:t>
                      </a: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6" marR="8666" marT="8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u="none" strike="noStrike">
                          <a:effectLst/>
                        </a:rPr>
                        <a:t>Maksutulud</a:t>
                      </a: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6" marR="8666" marT="8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800" u="none" strike="noStrike">
                          <a:effectLst/>
                        </a:rPr>
                        <a:t>10 286 541</a:t>
                      </a: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6" marR="8666" marT="8666" marB="0" anchor="b"/>
                </a:tc>
                <a:extLst>
                  <a:ext uri="{0D108BD9-81ED-4DB2-BD59-A6C34878D82A}">
                    <a16:rowId xmlns:a16="http://schemas.microsoft.com/office/drawing/2014/main" val="3480957008"/>
                  </a:ext>
                </a:extLst>
              </a:tr>
              <a:tr h="1554267">
                <a:tc>
                  <a:txBody>
                    <a:bodyPr/>
                    <a:lstStyle/>
                    <a:p>
                      <a:pPr algn="r" fontAlgn="b"/>
                      <a:r>
                        <a:rPr lang="et-EE" sz="1800" u="none" strike="noStrike">
                          <a:effectLst/>
                        </a:rPr>
                        <a:t>32</a:t>
                      </a: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6" marR="8666" marT="8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u="none" strike="noStrike">
                          <a:effectLst/>
                        </a:rPr>
                        <a:t>Tulud kaupade ja teenuste müügist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6" marR="8666" marT="8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800" u="none" strike="noStrike">
                          <a:effectLst/>
                        </a:rPr>
                        <a:t>1 411 419</a:t>
                      </a: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6" marR="8666" marT="8666" marB="0" anchor="b"/>
                </a:tc>
                <a:extLst>
                  <a:ext uri="{0D108BD9-81ED-4DB2-BD59-A6C34878D82A}">
                    <a16:rowId xmlns:a16="http://schemas.microsoft.com/office/drawing/2014/main" val="1937284520"/>
                  </a:ext>
                </a:extLst>
              </a:tr>
              <a:tr h="577124">
                <a:tc>
                  <a:txBody>
                    <a:bodyPr/>
                    <a:lstStyle/>
                    <a:p>
                      <a:pPr algn="r" fontAlgn="b"/>
                      <a:r>
                        <a:rPr lang="et-EE" sz="1800" u="none" strike="noStrike">
                          <a:effectLst/>
                        </a:rPr>
                        <a:t>35</a:t>
                      </a: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6" marR="8666" marT="8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u="none" strike="noStrike">
                          <a:effectLst/>
                        </a:rPr>
                        <a:t>Toetused</a:t>
                      </a: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6" marR="8666" marT="8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800" u="none" strike="noStrike">
                          <a:effectLst/>
                        </a:rPr>
                        <a:t>7 557 991</a:t>
                      </a: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6" marR="8666" marT="8666" marB="0" anchor="b"/>
                </a:tc>
                <a:extLst>
                  <a:ext uri="{0D108BD9-81ED-4DB2-BD59-A6C34878D82A}">
                    <a16:rowId xmlns:a16="http://schemas.microsoft.com/office/drawing/2014/main" val="600528342"/>
                  </a:ext>
                </a:extLst>
              </a:tr>
              <a:tr h="1065696">
                <a:tc>
                  <a:txBody>
                    <a:bodyPr/>
                    <a:lstStyle/>
                    <a:p>
                      <a:pPr algn="r" fontAlgn="b"/>
                      <a:r>
                        <a:rPr lang="et-EE" sz="1800" u="none" strike="noStrike">
                          <a:effectLst/>
                        </a:rPr>
                        <a:t>38</a:t>
                      </a: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6" marR="8666" marT="8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u="none" strike="noStrike">
                          <a:effectLst/>
                        </a:rPr>
                        <a:t>Muud tegevustulud</a:t>
                      </a: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6" marR="8666" marT="8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800" u="none" strike="noStrike">
                          <a:effectLst/>
                        </a:rPr>
                        <a:t>45 000</a:t>
                      </a: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6" marR="8666" marT="8666" marB="0" anchor="b"/>
                </a:tc>
                <a:extLst>
                  <a:ext uri="{0D108BD9-81ED-4DB2-BD59-A6C34878D82A}">
                    <a16:rowId xmlns:a16="http://schemas.microsoft.com/office/drawing/2014/main" val="173416269"/>
                  </a:ext>
                </a:extLst>
              </a:tr>
              <a:tr h="577124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u="none" strike="noStrike">
                          <a:effectLst/>
                        </a:rPr>
                        <a:t> </a:t>
                      </a: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6" marR="8666" marT="8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u="none" strike="noStrike">
                          <a:effectLst/>
                        </a:rPr>
                        <a:t>KOKKU</a:t>
                      </a: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6" marR="8666" marT="86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800" u="none" strike="noStrike">
                          <a:effectLst/>
                        </a:rPr>
                        <a:t>19 300 951</a:t>
                      </a:r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66" marR="8666" marT="8666" marB="0" anchor="b"/>
                </a:tc>
                <a:extLst>
                  <a:ext uri="{0D108BD9-81ED-4DB2-BD59-A6C34878D82A}">
                    <a16:rowId xmlns:a16="http://schemas.microsoft.com/office/drawing/2014/main" val="1579355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7412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9FC3C13C-0DC3-5046-AE03-6BFD12FFA3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2727577"/>
              </p:ext>
            </p:extLst>
          </p:nvPr>
        </p:nvGraphicFramePr>
        <p:xfrm>
          <a:off x="6130925" y="1825625"/>
          <a:ext cx="522128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ealkiri 1">
            <a:extLst>
              <a:ext uri="{FF2B5EF4-FFF2-40B4-BE49-F238E27FC236}">
                <a16:creationId xmlns:a16="http://schemas.microsoft.com/office/drawing/2014/main" id="{C8D9D735-CEF7-7F3E-935D-D29EB7DF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t-EE" dirty="0"/>
              <a:t>TULUDE JAOTUS</a:t>
            </a:r>
            <a:endParaRPr lang="et-EE"/>
          </a:p>
        </p:txBody>
      </p:sp>
      <p:graphicFrame>
        <p:nvGraphicFramePr>
          <p:cNvPr id="7" name="Sisu kohatäide 6">
            <a:extLst>
              <a:ext uri="{FF2B5EF4-FFF2-40B4-BE49-F238E27FC236}">
                <a16:creationId xmlns:a16="http://schemas.microsoft.com/office/drawing/2014/main" id="{58E48924-1E5E-AC9B-A123-6BB96E9FB3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803229"/>
              </p:ext>
            </p:extLst>
          </p:nvPr>
        </p:nvGraphicFramePr>
        <p:xfrm>
          <a:off x="838200" y="1825625"/>
          <a:ext cx="5221287" cy="4351334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3046467">
                  <a:extLst>
                    <a:ext uri="{9D8B030D-6E8A-4147-A177-3AD203B41FA5}">
                      <a16:colId xmlns:a16="http://schemas.microsoft.com/office/drawing/2014/main" val="2519213513"/>
                    </a:ext>
                  </a:extLst>
                </a:gridCol>
                <a:gridCol w="2174820">
                  <a:extLst>
                    <a:ext uri="{9D8B030D-6E8A-4147-A177-3AD203B41FA5}">
                      <a16:colId xmlns:a16="http://schemas.microsoft.com/office/drawing/2014/main" val="1227489511"/>
                    </a:ext>
                  </a:extLst>
                </a:gridCol>
              </a:tblGrid>
              <a:tr h="441256">
                <a:tc>
                  <a:txBody>
                    <a:bodyPr/>
                    <a:lstStyle/>
                    <a:p>
                      <a:pPr algn="l" fontAlgn="b"/>
                      <a:r>
                        <a:rPr lang="et-EE" sz="2500" u="none" strike="noStrike">
                          <a:effectLst/>
                        </a:rPr>
                        <a:t>Maksutulud</a:t>
                      </a:r>
                      <a:endParaRPr lang="et-EE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556" marR="10556" marT="105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500" u="none" strike="noStrike">
                          <a:effectLst/>
                        </a:rPr>
                        <a:t>10 286 541</a:t>
                      </a:r>
                      <a:endParaRPr lang="et-EE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556" marR="10556" marT="10556" marB="0" anchor="b"/>
                </a:tc>
                <a:extLst>
                  <a:ext uri="{0D108BD9-81ED-4DB2-BD59-A6C34878D82A}">
                    <a16:rowId xmlns:a16="http://schemas.microsoft.com/office/drawing/2014/main" val="1287287419"/>
                  </a:ext>
                </a:extLst>
              </a:tr>
              <a:tr h="821286">
                <a:tc>
                  <a:txBody>
                    <a:bodyPr/>
                    <a:lstStyle/>
                    <a:p>
                      <a:pPr algn="l" fontAlgn="b"/>
                      <a:r>
                        <a:rPr lang="fi-FI" sz="2500" u="none" strike="noStrike">
                          <a:effectLst/>
                        </a:rPr>
                        <a:t>Tulud kaupade ja teenuste müügist</a:t>
                      </a:r>
                      <a:endParaRPr lang="fi-FI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556" marR="10556" marT="105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500" u="none" strike="noStrike">
                          <a:effectLst/>
                        </a:rPr>
                        <a:t>1 411 419</a:t>
                      </a:r>
                      <a:endParaRPr lang="et-EE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556" marR="10556" marT="10556" marB="0" anchor="b"/>
                </a:tc>
                <a:extLst>
                  <a:ext uri="{0D108BD9-81ED-4DB2-BD59-A6C34878D82A}">
                    <a16:rowId xmlns:a16="http://schemas.microsoft.com/office/drawing/2014/main" val="1288559140"/>
                  </a:ext>
                </a:extLst>
              </a:tr>
              <a:tr h="441256">
                <a:tc>
                  <a:txBody>
                    <a:bodyPr/>
                    <a:lstStyle/>
                    <a:p>
                      <a:pPr algn="l" fontAlgn="b"/>
                      <a:r>
                        <a:rPr lang="et-EE" sz="2500" u="none" strike="noStrike">
                          <a:effectLst/>
                        </a:rPr>
                        <a:t>Toetused</a:t>
                      </a:r>
                      <a:endParaRPr lang="et-EE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556" marR="10556" marT="105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500" u="none" strike="noStrike">
                          <a:effectLst/>
                        </a:rPr>
                        <a:t>7 557 991</a:t>
                      </a:r>
                      <a:endParaRPr lang="et-EE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556" marR="10556" marT="10556" marB="0" anchor="b"/>
                </a:tc>
                <a:extLst>
                  <a:ext uri="{0D108BD9-81ED-4DB2-BD59-A6C34878D82A}">
                    <a16:rowId xmlns:a16="http://schemas.microsoft.com/office/drawing/2014/main" val="2411816082"/>
                  </a:ext>
                </a:extLst>
              </a:tr>
              <a:tr h="441256">
                <a:tc>
                  <a:txBody>
                    <a:bodyPr/>
                    <a:lstStyle/>
                    <a:p>
                      <a:pPr algn="l" fontAlgn="b"/>
                      <a:r>
                        <a:rPr lang="et-EE" sz="2500" u="none" strike="noStrike">
                          <a:effectLst/>
                        </a:rPr>
                        <a:t>Muud tegevustulud</a:t>
                      </a:r>
                      <a:endParaRPr lang="et-EE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556" marR="10556" marT="105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500" u="none" strike="noStrike">
                          <a:effectLst/>
                        </a:rPr>
                        <a:t>45 000</a:t>
                      </a:r>
                      <a:endParaRPr lang="et-EE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556" marR="10556" marT="10556" marB="0" anchor="b"/>
                </a:tc>
                <a:extLst>
                  <a:ext uri="{0D108BD9-81ED-4DB2-BD59-A6C34878D82A}">
                    <a16:rowId xmlns:a16="http://schemas.microsoft.com/office/drawing/2014/main" val="485825230"/>
                  </a:ext>
                </a:extLst>
              </a:tr>
              <a:tr h="441256">
                <a:tc>
                  <a:txBody>
                    <a:bodyPr/>
                    <a:lstStyle/>
                    <a:p>
                      <a:pPr algn="l" fontAlgn="b"/>
                      <a:r>
                        <a:rPr lang="et-EE" sz="2500" u="none" strike="noStrike">
                          <a:effectLst/>
                        </a:rPr>
                        <a:t>Põhivara müük</a:t>
                      </a:r>
                      <a:endParaRPr lang="et-EE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556" marR="10556" marT="105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500" u="none" strike="noStrike">
                          <a:effectLst/>
                        </a:rPr>
                        <a:t>120 000</a:t>
                      </a:r>
                      <a:endParaRPr lang="et-EE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556" marR="10556" marT="10556" marB="0" anchor="b"/>
                </a:tc>
                <a:extLst>
                  <a:ext uri="{0D108BD9-81ED-4DB2-BD59-A6C34878D82A}">
                    <a16:rowId xmlns:a16="http://schemas.microsoft.com/office/drawing/2014/main" val="1799179272"/>
                  </a:ext>
                </a:extLst>
              </a:tr>
              <a:tr h="441256">
                <a:tc>
                  <a:txBody>
                    <a:bodyPr/>
                    <a:lstStyle/>
                    <a:p>
                      <a:pPr algn="l" fontAlgn="b"/>
                      <a:r>
                        <a:rPr lang="et-EE" sz="2500" u="none" strike="noStrike">
                          <a:effectLst/>
                        </a:rPr>
                        <a:t>Sihtfinantseerimine</a:t>
                      </a:r>
                      <a:endParaRPr lang="et-EE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556" marR="10556" marT="105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500" u="none" strike="noStrike">
                          <a:effectLst/>
                        </a:rPr>
                        <a:t>65 000</a:t>
                      </a:r>
                      <a:endParaRPr lang="et-EE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556" marR="10556" marT="10556" marB="0" anchor="b"/>
                </a:tc>
                <a:extLst>
                  <a:ext uri="{0D108BD9-81ED-4DB2-BD59-A6C34878D82A}">
                    <a16:rowId xmlns:a16="http://schemas.microsoft.com/office/drawing/2014/main" val="1102701609"/>
                  </a:ext>
                </a:extLst>
              </a:tr>
              <a:tr h="441256">
                <a:tc>
                  <a:txBody>
                    <a:bodyPr/>
                    <a:lstStyle/>
                    <a:p>
                      <a:pPr algn="l" fontAlgn="b"/>
                      <a:r>
                        <a:rPr lang="et-EE" sz="2500" u="none" strike="noStrike">
                          <a:effectLst/>
                        </a:rPr>
                        <a:t>Finantstulud</a:t>
                      </a:r>
                      <a:endParaRPr lang="et-EE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556" marR="10556" marT="105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500" u="none" strike="noStrike">
                          <a:effectLst/>
                        </a:rPr>
                        <a:t>2 000</a:t>
                      </a:r>
                      <a:endParaRPr lang="et-EE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556" marR="10556" marT="10556" marB="0" anchor="b"/>
                </a:tc>
                <a:extLst>
                  <a:ext uri="{0D108BD9-81ED-4DB2-BD59-A6C34878D82A}">
                    <a16:rowId xmlns:a16="http://schemas.microsoft.com/office/drawing/2014/main" val="948691416"/>
                  </a:ext>
                </a:extLst>
              </a:tr>
              <a:tr h="441256">
                <a:tc>
                  <a:txBody>
                    <a:bodyPr/>
                    <a:lstStyle/>
                    <a:p>
                      <a:pPr algn="l" fontAlgn="b"/>
                      <a:r>
                        <a:rPr lang="et-EE" sz="2500" u="none" strike="noStrike">
                          <a:effectLst/>
                        </a:rPr>
                        <a:t>Laenud</a:t>
                      </a:r>
                      <a:endParaRPr lang="et-EE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556" marR="10556" marT="105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500" u="none" strike="noStrike">
                          <a:effectLst/>
                        </a:rPr>
                        <a:t>470 000</a:t>
                      </a:r>
                      <a:endParaRPr lang="et-EE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556" marR="10556" marT="10556" marB="0" anchor="b"/>
                </a:tc>
                <a:extLst>
                  <a:ext uri="{0D108BD9-81ED-4DB2-BD59-A6C34878D82A}">
                    <a16:rowId xmlns:a16="http://schemas.microsoft.com/office/drawing/2014/main" val="1547438975"/>
                  </a:ext>
                </a:extLst>
              </a:tr>
              <a:tr h="441256">
                <a:tc>
                  <a:txBody>
                    <a:bodyPr/>
                    <a:lstStyle/>
                    <a:p>
                      <a:pPr algn="l" fontAlgn="b"/>
                      <a:r>
                        <a:rPr lang="et-EE" sz="2500" u="none" strike="noStrike">
                          <a:effectLst/>
                        </a:rPr>
                        <a:t>KOKKU</a:t>
                      </a:r>
                      <a:endParaRPr lang="et-EE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556" marR="10556" marT="1055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500" u="none" strike="noStrike">
                          <a:effectLst/>
                        </a:rPr>
                        <a:t>19 957 951</a:t>
                      </a:r>
                      <a:endParaRPr lang="et-EE" sz="2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556" marR="10556" marT="10556" marB="0" anchor="b"/>
                </a:tc>
                <a:extLst>
                  <a:ext uri="{0D108BD9-81ED-4DB2-BD59-A6C34878D82A}">
                    <a16:rowId xmlns:a16="http://schemas.microsoft.com/office/drawing/2014/main" val="2772774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740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9357DB4-BF1A-A980-9605-FDB13EFF7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/>
              <a:t>EELARVE KULUD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1FB5D528-4823-8B6D-B14F-09474C104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Põhitegevuse kulud 18 791 413 eurot</a:t>
            </a:r>
          </a:p>
          <a:p>
            <a:r>
              <a:rPr lang="et-EE" dirty="0"/>
              <a:t>Investeerimistegevuse kulud (investeeringud) 916 538 eurot</a:t>
            </a:r>
          </a:p>
          <a:p>
            <a:r>
              <a:rPr lang="et-EE" dirty="0"/>
              <a:t>Finantseerimiskulud (laenu tagasimaksed) 250 000 eurot</a:t>
            </a:r>
          </a:p>
          <a:p>
            <a:r>
              <a:rPr lang="et-EE" dirty="0"/>
              <a:t>KULUD KOKKU 19 957 951 eurot</a:t>
            </a:r>
          </a:p>
        </p:txBody>
      </p:sp>
    </p:spTree>
    <p:extLst>
      <p:ext uri="{BB962C8B-B14F-4D97-AF65-F5344CB8AC3E}">
        <p14:creationId xmlns:p14="http://schemas.microsoft.com/office/powerpoint/2010/main" val="653891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4BF2A97-CC07-4FC8-99F3-5DF7E3077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/>
              <a:t>Põhitegevuse kulud</a:t>
            </a:r>
          </a:p>
        </p:txBody>
      </p:sp>
      <p:graphicFrame>
        <p:nvGraphicFramePr>
          <p:cNvPr id="7" name="Sisu kohatäide 6">
            <a:extLst>
              <a:ext uri="{FF2B5EF4-FFF2-40B4-BE49-F238E27FC236}">
                <a16:creationId xmlns:a16="http://schemas.microsoft.com/office/drawing/2014/main" id="{621E77D0-53A7-9EA8-87DC-4403CB8F91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283985"/>
              </p:ext>
            </p:extLst>
          </p:nvPr>
        </p:nvGraphicFramePr>
        <p:xfrm>
          <a:off x="381739" y="1597980"/>
          <a:ext cx="9552372" cy="43103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6903">
                  <a:extLst>
                    <a:ext uri="{9D8B030D-6E8A-4147-A177-3AD203B41FA5}">
                      <a16:colId xmlns:a16="http://schemas.microsoft.com/office/drawing/2014/main" val="3636785398"/>
                    </a:ext>
                  </a:extLst>
                </a:gridCol>
                <a:gridCol w="6030947">
                  <a:extLst>
                    <a:ext uri="{9D8B030D-6E8A-4147-A177-3AD203B41FA5}">
                      <a16:colId xmlns:a16="http://schemas.microsoft.com/office/drawing/2014/main" val="2188641251"/>
                    </a:ext>
                  </a:extLst>
                </a:gridCol>
                <a:gridCol w="2084522">
                  <a:extLst>
                    <a:ext uri="{9D8B030D-6E8A-4147-A177-3AD203B41FA5}">
                      <a16:colId xmlns:a16="http://schemas.microsoft.com/office/drawing/2014/main" val="1186531431"/>
                    </a:ext>
                  </a:extLst>
                </a:gridCol>
              </a:tblGrid>
              <a:tr h="461639"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PÕHITEGEVUSE KULUD</a:t>
                      </a:r>
                      <a:endParaRPr lang="et-EE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18 791 413,00</a:t>
                      </a:r>
                      <a:endParaRPr lang="et-EE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9930739"/>
                  </a:ext>
                </a:extLst>
              </a:tr>
              <a:tr h="461639"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40,41,4500,452</a:t>
                      </a:r>
                      <a:endParaRPr lang="et-EE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Antavad toetused tegevuskuludeks</a:t>
                      </a:r>
                      <a:endParaRPr lang="et-EE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1 786 773,00</a:t>
                      </a:r>
                      <a:endParaRPr lang="et-EE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42236197"/>
                  </a:ext>
                </a:extLst>
              </a:tr>
              <a:tr h="461639"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Sotsiaalabitoetused 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1 255 609,00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25227654"/>
                  </a:ext>
                </a:extLst>
              </a:tr>
              <a:tr h="461639"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4500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Sihtotstarbelised toetused tegevuskuludeks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445 589,00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3366619"/>
                  </a:ext>
                </a:extLst>
              </a:tr>
              <a:tr h="461639"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Mittesihtotstarbelised toetused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85 575,00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39836076"/>
                  </a:ext>
                </a:extLst>
              </a:tr>
              <a:tr h="461639"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Muud tegevuskulud</a:t>
                      </a:r>
                      <a:endParaRPr lang="et-EE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17 004 640,00</a:t>
                      </a:r>
                      <a:endParaRPr lang="et-EE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90093583"/>
                  </a:ext>
                </a:extLst>
              </a:tr>
              <a:tr h="461639"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Personalikulud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11 546 238,00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05282094"/>
                  </a:ext>
                </a:extLst>
              </a:tr>
              <a:tr h="461639"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Majandamiskuud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5 357 902,00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117515"/>
                  </a:ext>
                </a:extLst>
              </a:tr>
              <a:tr h="461639"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Muud kulud</a:t>
                      </a:r>
                      <a:endParaRPr lang="et-EE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100 500,00</a:t>
                      </a:r>
                      <a:endParaRPr lang="et-EE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62431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146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7CFAA8F-D2B2-4EB4-AA7C-26D866B8D88F}" vid="{49326C3C-4400-44A4-8169-C010D81DCA7F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7CFAA8F-D2B2-4EB4-AA7C-26D866B8D88F}" vid="{41A6B583-4CBC-4BEF-A75B-380C0963BFB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Järva valla powerpoint alus</Template>
  <TotalTime>451</TotalTime>
  <Words>442</Words>
  <Application>Microsoft Office PowerPoint</Application>
  <PresentationFormat>Laiekraan</PresentationFormat>
  <Paragraphs>205</Paragraphs>
  <Slides>12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2</vt:i4>
      </vt:variant>
      <vt:variant>
        <vt:lpstr>Slaidipealkirjad</vt:lpstr>
      </vt:variant>
      <vt:variant>
        <vt:i4>12</vt:i4>
      </vt:variant>
    </vt:vector>
  </HeadingPairs>
  <TitlesOfParts>
    <vt:vector size="19" baseType="lpstr">
      <vt:lpstr>Arial</vt:lpstr>
      <vt:lpstr>Arial Rounded MT Bold</vt:lpstr>
      <vt:lpstr>Calibri</vt:lpstr>
      <vt:lpstr>Calibri Light</vt:lpstr>
      <vt:lpstr>Times New Roman</vt:lpstr>
      <vt:lpstr>Office'i kujundus</vt:lpstr>
      <vt:lpstr>Custom Design</vt:lpstr>
      <vt:lpstr>Järva valla eelarve 2024</vt:lpstr>
      <vt:lpstr>FINANTSOLUKORRA INDEKS </vt:lpstr>
      <vt:lpstr>TAGAMAALISUSE GRUPP</vt:lpstr>
      <vt:lpstr>Õpilased klassides</vt:lpstr>
      <vt:lpstr>EELARVE 2024 TULUD</vt:lpstr>
      <vt:lpstr>PÕHITEGEVUSTULUDE JAOTUS</vt:lpstr>
      <vt:lpstr>TULUDE JAOTUS</vt:lpstr>
      <vt:lpstr>EELARVE KULUD</vt:lpstr>
      <vt:lpstr>Põhitegevuse kulud</vt:lpstr>
      <vt:lpstr>Põhitegevuse  kulud</vt:lpstr>
      <vt:lpstr>Investeerimistegevus</vt:lpstr>
      <vt:lpstr>TÄNAN KOOSTÖÖ EEST HALLATAVATE ASUTUSTE JUHTE JA VALLAAMETNIKKE KOOSTÖÖS PEITUB JÕUD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Järva valla eelarve 2023</dc:title>
  <dc:creator>Aime Roosioja</dc:creator>
  <cp:lastModifiedBy>Aime Roosioja</cp:lastModifiedBy>
  <cp:revision>9</cp:revision>
  <dcterms:created xsi:type="dcterms:W3CDTF">2023-03-20T08:54:45Z</dcterms:created>
  <dcterms:modified xsi:type="dcterms:W3CDTF">2023-12-06T15:07:38Z</dcterms:modified>
</cp:coreProperties>
</file>