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1" r:id="rId4"/>
    <p:sldId id="262" r:id="rId5"/>
    <p:sldId id="263" r:id="rId6"/>
    <p:sldId id="259" r:id="rId7"/>
    <p:sldId id="258" r:id="rId8"/>
    <p:sldId id="260" r:id="rId9"/>
    <p:sldId id="271" r:id="rId10"/>
    <p:sldId id="264" r:id="rId11"/>
    <p:sldId id="265" r:id="rId12"/>
    <p:sldId id="270" r:id="rId13"/>
    <p:sldId id="273" r:id="rId14"/>
    <p:sldId id="272" r:id="rId15"/>
    <p:sldId id="269" r:id="rId16"/>
    <p:sldId id="268" r:id="rId17"/>
    <p:sldId id="267" r:id="rId18"/>
    <p:sldId id="26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itlislaid">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t-EE"/>
              <a:t>Muutke tiitli laadi</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a:t>Klõpsake laadi muutmiseks</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Muutke tiitli laadi</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altiitel ja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t-EE"/>
              <a:t>Muutke tiitli laadi</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t-EE"/>
              <a:t>Muutke tiitli laadi</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Jaotise päis">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t-EE"/>
              <a:t>Muutke tiitli laadi</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Muutke teksti laade</a:t>
            </a:r>
          </a:p>
        </p:txBody>
      </p:sp>
      <p:sp>
        <p:nvSpPr>
          <p:cNvPr id="4" name="Date Placeholder 3"/>
          <p:cNvSpPr>
            <a:spLocks noGrp="1"/>
          </p:cNvSpPr>
          <p:nvPr>
            <p:ph type="dt" sz="half" idx="10"/>
          </p:nvPr>
        </p:nvSpPr>
        <p:spPr/>
        <p:txBody>
          <a:bodyPr/>
          <a:lstStyle/>
          <a:p>
            <a:fld id="{7B8AEBBE-F8B2-42CF-9895-E86A608384EB}" type="datetime1">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Muutke tiitli laadi</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a:t>Muutke tiitli laadi</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Muutke tiitli laadi</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ühi">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Pealdisega sisu">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Muutke teksti laade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t-EE"/>
              <a:t>Muutke tiitli laadi</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ldiallkirjaga pilt">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t-EE"/>
              <a:t>Muutke tiitli laadi</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Muutke teksti laade</a:t>
            </a:r>
          </a:p>
        </p:txBody>
      </p:sp>
      <p:sp>
        <p:nvSpPr>
          <p:cNvPr id="5" name="Date Placeholder 4"/>
          <p:cNvSpPr>
            <a:spLocks noGrp="1"/>
          </p:cNvSpPr>
          <p:nvPr>
            <p:ph type="dt" sz="half" idx="10"/>
          </p:nvPr>
        </p:nvSpPr>
        <p:spPr/>
        <p:txBody>
          <a:bodyPr/>
          <a:lstStyle/>
          <a:p>
            <a:fld id="{88856D55-EFBE-4F9B-8A5F-09D42CA22A9B}" type="datetime1">
              <a:rPr lang="en-US" smtClean="0"/>
              <a:pPr/>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t-EE"/>
              <a:t>Pildi lisamiseks klõpsake ikooni</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t-EE"/>
              <a:t>Muutke tiitli laadi</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7/10/2023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685800" y="1124744"/>
            <a:ext cx="7772400" cy="1780108"/>
          </a:xfrm>
        </p:spPr>
        <p:txBody>
          <a:bodyPr/>
          <a:lstStyle/>
          <a:p>
            <a:r>
              <a:rPr lang="et-EE" b="1" dirty="0"/>
              <a:t>SÕPRUS</a:t>
            </a:r>
          </a:p>
        </p:txBody>
      </p:sp>
      <p:sp>
        <p:nvSpPr>
          <p:cNvPr id="3" name="Alapealkiri 2"/>
          <p:cNvSpPr>
            <a:spLocks noGrp="1"/>
          </p:cNvSpPr>
          <p:nvPr>
            <p:ph type="subTitle" idx="1"/>
          </p:nvPr>
        </p:nvSpPr>
        <p:spPr>
          <a:xfrm>
            <a:off x="1371600" y="2737520"/>
            <a:ext cx="6400800" cy="1473200"/>
          </a:xfrm>
        </p:spPr>
        <p:txBody>
          <a:bodyPr>
            <a:normAutofit/>
          </a:bodyPr>
          <a:lstStyle/>
          <a:p>
            <a:r>
              <a:rPr lang="et-EE" sz="4400" b="1" dirty="0"/>
              <a:t>YSTÄVYYS</a:t>
            </a:r>
          </a:p>
        </p:txBody>
      </p:sp>
    </p:spTree>
    <p:extLst>
      <p:ext uri="{BB962C8B-B14F-4D97-AF65-F5344CB8AC3E}">
        <p14:creationId xmlns:p14="http://schemas.microsoft.com/office/powerpoint/2010/main" val="424235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stkülik 3"/>
          <p:cNvSpPr/>
          <p:nvPr/>
        </p:nvSpPr>
        <p:spPr>
          <a:xfrm>
            <a:off x="467544" y="2636912"/>
            <a:ext cx="4248472" cy="3539430"/>
          </a:xfrm>
          <a:prstGeom prst="rect">
            <a:avLst/>
          </a:prstGeom>
        </p:spPr>
        <p:txBody>
          <a:bodyPr wrap="square">
            <a:spAutoFit/>
          </a:bodyPr>
          <a:lstStyle/>
          <a:p>
            <a:r>
              <a:rPr lang="et-EE" sz="1400" dirty="0"/>
              <a:t>Peale esimest külaskäiku sai selgeks, et Koeru vald vajab </a:t>
            </a:r>
            <a:r>
              <a:rPr lang="et-EE" sz="1400" dirty="0" err="1"/>
              <a:t>Ilmajoe</a:t>
            </a:r>
            <a:r>
              <a:rPr lang="et-EE" sz="1400" dirty="0"/>
              <a:t> abi. Kuna vallas oli palju põllumehi, võtsid </a:t>
            </a:r>
            <a:r>
              <a:rPr lang="et-EE" sz="1400" dirty="0" err="1"/>
              <a:t>Ilmajoe</a:t>
            </a:r>
            <a:r>
              <a:rPr lang="et-EE" sz="1400" dirty="0"/>
              <a:t> põllumehed südameasjaks aidata Koeru põllumehi. Et teada saada, mis abi täpselt vajatakse, tulid Matti Valli ja Matti Fossi 1991. aastal Koeru ja tegid nimekirjad, mida oleks vaja hankida.</a:t>
            </a:r>
          </a:p>
          <a:p>
            <a:endParaRPr lang="et-EE" sz="1400" dirty="0"/>
          </a:p>
          <a:p>
            <a:endParaRPr lang="et-EE" sz="1400" dirty="0"/>
          </a:p>
          <a:p>
            <a:r>
              <a:rPr lang="fi-FI" sz="1400" dirty="0"/>
              <a:t>Ensimmäisen vierailun jälkeen kävi selväksi, että </a:t>
            </a:r>
            <a:r>
              <a:rPr lang="fi-FI" sz="1400" dirty="0" err="1"/>
              <a:t>Koerun</a:t>
            </a:r>
            <a:r>
              <a:rPr lang="fi-FI" sz="1400" dirty="0"/>
              <a:t> kunta tarvitsee apua Ilmajoelta. Koska kunnassa oli paljon maanviljelijöitä, Ilmajoen maanviljelijät ottivat sydämenasiakseen auttaa </a:t>
            </a:r>
            <a:r>
              <a:rPr lang="fi-FI" sz="1400" dirty="0" err="1"/>
              <a:t>Koerun</a:t>
            </a:r>
            <a:r>
              <a:rPr lang="fi-FI" sz="1400" dirty="0"/>
              <a:t> maanviljelijöitä. Selvittääkseen tarkalleen, millaista apua tarvitaan, Matti Valli ja Matti </a:t>
            </a:r>
            <a:r>
              <a:rPr lang="fi-FI" sz="1400" dirty="0" err="1"/>
              <a:t>Fossi</a:t>
            </a:r>
            <a:r>
              <a:rPr lang="fi-FI" sz="1400" dirty="0"/>
              <a:t> tulivat </a:t>
            </a:r>
            <a:r>
              <a:rPr lang="fi-FI" sz="1400" dirty="0" err="1"/>
              <a:t>Koeruun</a:t>
            </a:r>
            <a:r>
              <a:rPr lang="fi-FI" sz="1400" dirty="0"/>
              <a:t> ja tekivät listoja tarvittavista hankinnoista.</a:t>
            </a:r>
            <a:endParaRPr lang="et-EE" sz="1400" dirty="0"/>
          </a:p>
        </p:txBody>
      </p:sp>
      <p:pic>
        <p:nvPicPr>
          <p:cNvPr id="5" name="Pil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476672"/>
            <a:ext cx="3505200" cy="5315712"/>
          </a:xfrm>
          <a:prstGeom prst="rect">
            <a:avLst/>
          </a:prstGeom>
        </p:spPr>
      </p:pic>
      <p:sp>
        <p:nvSpPr>
          <p:cNvPr id="6" name="Ristkülik 5"/>
          <p:cNvSpPr/>
          <p:nvPr/>
        </p:nvSpPr>
        <p:spPr>
          <a:xfrm>
            <a:off x="5220072" y="5879018"/>
            <a:ext cx="2664296" cy="338554"/>
          </a:xfrm>
          <a:prstGeom prst="rect">
            <a:avLst/>
          </a:prstGeom>
        </p:spPr>
        <p:txBody>
          <a:bodyPr wrap="square">
            <a:spAutoFit/>
          </a:bodyPr>
          <a:lstStyle/>
          <a:p>
            <a:r>
              <a:rPr lang="en-GB" sz="1600" baseline="30000" dirty="0">
                <a:solidFill>
                  <a:schemeClr val="bg2">
                    <a:lumMod val="75000"/>
                  </a:schemeClr>
                </a:solidFill>
              </a:rPr>
              <a:t>•</a:t>
            </a:r>
            <a:r>
              <a:rPr lang="et-EE" sz="1600" baseline="30000" dirty="0">
                <a:solidFill>
                  <a:schemeClr val="bg2">
                    <a:lumMod val="75000"/>
                  </a:schemeClr>
                </a:solidFill>
              </a:rPr>
              <a:t> </a:t>
            </a:r>
            <a:r>
              <a:rPr lang="et-EE" sz="1600" dirty="0"/>
              <a:t>Matti </a:t>
            </a:r>
            <a:r>
              <a:rPr lang="et-EE" sz="1600" dirty="0" err="1"/>
              <a:t>Fossi</a:t>
            </a:r>
            <a:endParaRPr lang="et-EE" sz="1600" dirty="0"/>
          </a:p>
        </p:txBody>
      </p:sp>
      <p:sp>
        <p:nvSpPr>
          <p:cNvPr id="7" name="Pealkiri 2"/>
          <p:cNvSpPr>
            <a:spLocks noGrp="1"/>
          </p:cNvSpPr>
          <p:nvPr>
            <p:ph type="title"/>
          </p:nvPr>
        </p:nvSpPr>
        <p:spPr>
          <a:xfrm>
            <a:off x="457200" y="338328"/>
            <a:ext cx="8229600" cy="1252728"/>
          </a:xfrm>
        </p:spPr>
        <p:txBody>
          <a:bodyPr/>
          <a:lstStyle/>
          <a:p>
            <a:pPr algn="l"/>
            <a:r>
              <a:rPr lang="et-EE" dirty="0"/>
              <a:t>1991</a:t>
            </a:r>
          </a:p>
        </p:txBody>
      </p:sp>
    </p:spTree>
    <p:extLst>
      <p:ext uri="{BB962C8B-B14F-4D97-AF65-F5344CB8AC3E}">
        <p14:creationId xmlns:p14="http://schemas.microsoft.com/office/powerpoint/2010/main" val="4133304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p:cNvSpPr>
            <a:spLocks noGrp="1"/>
          </p:cNvSpPr>
          <p:nvPr>
            <p:ph type="title"/>
          </p:nvPr>
        </p:nvSpPr>
        <p:spPr/>
        <p:txBody>
          <a:bodyPr/>
          <a:lstStyle/>
          <a:p>
            <a:pPr algn="l"/>
            <a:r>
              <a:rPr lang="et-EE" dirty="0"/>
              <a:t>1992</a:t>
            </a:r>
          </a:p>
        </p:txBody>
      </p:sp>
      <p:sp>
        <p:nvSpPr>
          <p:cNvPr id="4" name="Ristkülik 3"/>
          <p:cNvSpPr/>
          <p:nvPr/>
        </p:nvSpPr>
        <p:spPr>
          <a:xfrm>
            <a:off x="467544" y="2780928"/>
            <a:ext cx="3960440" cy="3323987"/>
          </a:xfrm>
          <a:prstGeom prst="rect">
            <a:avLst/>
          </a:prstGeom>
        </p:spPr>
        <p:txBody>
          <a:bodyPr wrap="square">
            <a:spAutoFit/>
          </a:bodyPr>
          <a:lstStyle/>
          <a:p>
            <a:r>
              <a:rPr lang="et-EE" sz="1400" dirty="0"/>
              <a:t>Juba järgmisel korral, 1992. aasta märtsis, enne kevadtöid saabus Koeru kaks pikka autokoormat mitmesuguste põllutööriistadega ja isegi traktor. </a:t>
            </a:r>
          </a:p>
          <a:p>
            <a:r>
              <a:rPr lang="et-EE" sz="1400" dirty="0"/>
              <a:t> </a:t>
            </a:r>
          </a:p>
          <a:p>
            <a:r>
              <a:rPr lang="et-EE" sz="1400" dirty="0"/>
              <a:t>Taludes ringi käies nägi Matti </a:t>
            </a:r>
            <a:r>
              <a:rPr lang="et-EE" sz="1400" dirty="0" err="1"/>
              <a:t>Fossi</a:t>
            </a:r>
            <a:r>
              <a:rPr lang="et-EE" sz="1400" dirty="0"/>
              <a:t>, et suured palgivirnad on maas, kuid saagimisega on raskusi. Nii toodigi Soomest Koeru üks suuremaid ja uhkemaid masinaid – uus, 100 000 marka maksnud  </a:t>
            </a:r>
            <a:r>
              <a:rPr lang="et-EE" sz="1400" dirty="0" err="1"/>
              <a:t>Laimet</a:t>
            </a:r>
            <a:r>
              <a:rPr lang="et-EE" sz="1400" dirty="0"/>
              <a:t> 100 liikuv saekaater, mida aitas osta Soome põllu- ja metsamajandusministeerium. Ka said Koeru talunikud Soomest liikuva jahuveski. Ehk </a:t>
            </a:r>
            <a:r>
              <a:rPr lang="et-EE" sz="1400" dirty="0" err="1"/>
              <a:t>soomalased</a:t>
            </a:r>
            <a:r>
              <a:rPr lang="et-EE" sz="1400" dirty="0"/>
              <a:t> andsid meile õnge, millega tuli ise kala püüdma hakata!</a:t>
            </a:r>
          </a:p>
          <a:p>
            <a:endParaRPr lang="et-EE" sz="1400" dirty="0"/>
          </a:p>
          <a:p>
            <a:endParaRPr lang="et-EE" sz="1400" dirty="0"/>
          </a:p>
        </p:txBody>
      </p:sp>
      <p:sp>
        <p:nvSpPr>
          <p:cNvPr id="5" name="Ristkülik 4"/>
          <p:cNvSpPr/>
          <p:nvPr/>
        </p:nvSpPr>
        <p:spPr>
          <a:xfrm>
            <a:off x="4716016" y="2789311"/>
            <a:ext cx="3960440" cy="3323987"/>
          </a:xfrm>
          <a:prstGeom prst="rect">
            <a:avLst/>
          </a:prstGeom>
        </p:spPr>
        <p:txBody>
          <a:bodyPr wrap="square">
            <a:spAutoFit/>
          </a:bodyPr>
          <a:lstStyle/>
          <a:p>
            <a:r>
              <a:rPr lang="fi-FI" sz="1400" dirty="0"/>
              <a:t>Jo seuraavalla kerralla, maaliskuussa 1992, </a:t>
            </a:r>
            <a:r>
              <a:rPr lang="fi-FI" sz="1400" dirty="0" err="1"/>
              <a:t>Koeruun</a:t>
            </a:r>
            <a:r>
              <a:rPr lang="fi-FI" sz="1400" dirty="0"/>
              <a:t> saapui kaksi pitkää kuorma-autoa erilaisilla maatalouskoneilla ja jopa traktori.</a:t>
            </a:r>
          </a:p>
          <a:p>
            <a:endParaRPr lang="et-EE" sz="1400" dirty="0"/>
          </a:p>
          <a:p>
            <a:r>
              <a:rPr lang="fi-FI" sz="1400" dirty="0"/>
              <a:t>Kierrellessään maatiloilla Matti </a:t>
            </a:r>
            <a:r>
              <a:rPr lang="fi-FI" sz="1400" dirty="0" err="1"/>
              <a:t>Fossi</a:t>
            </a:r>
            <a:r>
              <a:rPr lang="fi-FI" sz="1400" dirty="0"/>
              <a:t> huomasi, että suuret kantopinot olivat maassa, mutta sahauksessa oli vaikeuksia. Niinpä Suomesta tuotiin </a:t>
            </a:r>
            <a:r>
              <a:rPr lang="fi-FI" sz="1400" dirty="0" err="1"/>
              <a:t>Koeruun</a:t>
            </a:r>
            <a:r>
              <a:rPr lang="fi-FI" sz="1400" dirty="0"/>
              <a:t> yksi suurimmista ja hienoimmista koneista - uusi, 100 000 markkaa maksanut </a:t>
            </a:r>
            <a:r>
              <a:rPr lang="fi-FI" sz="1400" dirty="0" err="1"/>
              <a:t>Laimet</a:t>
            </a:r>
            <a:r>
              <a:rPr lang="fi-FI" sz="1400" dirty="0"/>
              <a:t> 100 liikkuva sahauskone, jonka hankintaan avusti Suomen maatalous- ja metsätalousministeriö. Myös </a:t>
            </a:r>
            <a:r>
              <a:rPr lang="fi-FI" sz="1400" dirty="0" err="1"/>
              <a:t>Koerun</a:t>
            </a:r>
            <a:r>
              <a:rPr lang="fi-FI" sz="1400" dirty="0"/>
              <a:t> maanviljelijät saivat liikkuvan jauhomyllyn Suomesta. Voisi sanoa, että suomalaiset antoivat meille ongen, jolla meidän tuli itse alkaa kalastamaan!</a:t>
            </a:r>
          </a:p>
        </p:txBody>
      </p:sp>
    </p:spTree>
    <p:extLst>
      <p:ext uri="{BB962C8B-B14F-4D97-AF65-F5344CB8AC3E}">
        <p14:creationId xmlns:p14="http://schemas.microsoft.com/office/powerpoint/2010/main" val="3538373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39907"/>
            <a:ext cx="8496944" cy="5609373"/>
          </a:xfrm>
          <a:prstGeom prst="rect">
            <a:avLst/>
          </a:prstGeom>
        </p:spPr>
      </p:pic>
      <p:sp>
        <p:nvSpPr>
          <p:cNvPr id="5" name="Ristkülik 4"/>
          <p:cNvSpPr/>
          <p:nvPr/>
        </p:nvSpPr>
        <p:spPr>
          <a:xfrm>
            <a:off x="323526" y="6021288"/>
            <a:ext cx="9217026" cy="584775"/>
          </a:xfrm>
          <a:prstGeom prst="rect">
            <a:avLst/>
          </a:prstGeom>
        </p:spPr>
        <p:txBody>
          <a:bodyPr wrap="square">
            <a:spAutoFit/>
          </a:bodyPr>
          <a:lstStyle/>
          <a:p>
            <a:r>
              <a:rPr lang="en-GB" sz="1600" baseline="30000" dirty="0">
                <a:solidFill>
                  <a:schemeClr val="bg2">
                    <a:lumMod val="75000"/>
                  </a:schemeClr>
                </a:solidFill>
              </a:rPr>
              <a:t>•</a:t>
            </a:r>
            <a:r>
              <a:rPr lang="et-EE" sz="1600" baseline="30000" dirty="0">
                <a:solidFill>
                  <a:schemeClr val="bg2">
                    <a:lumMod val="75000"/>
                  </a:schemeClr>
                </a:solidFill>
              </a:rPr>
              <a:t> </a:t>
            </a:r>
            <a:r>
              <a:rPr lang="et-EE" sz="1600" dirty="0"/>
              <a:t>Traktori annab Kirsimetsade suurperele üle Matti </a:t>
            </a:r>
            <a:r>
              <a:rPr lang="et-EE" sz="1600" dirty="0" err="1"/>
              <a:t>Yli-Luokko</a:t>
            </a:r>
            <a:r>
              <a:rPr lang="et-EE" sz="1600" dirty="0"/>
              <a:t>.</a:t>
            </a:r>
          </a:p>
          <a:p>
            <a:r>
              <a:rPr lang="en-GB" sz="1600" baseline="30000" dirty="0">
                <a:solidFill>
                  <a:schemeClr val="bg2">
                    <a:lumMod val="75000"/>
                  </a:schemeClr>
                </a:solidFill>
              </a:rPr>
              <a:t>•</a:t>
            </a:r>
            <a:r>
              <a:rPr lang="et-EE" sz="1600" baseline="30000" dirty="0">
                <a:solidFill>
                  <a:schemeClr val="bg2">
                    <a:lumMod val="75000"/>
                  </a:schemeClr>
                </a:solidFill>
              </a:rPr>
              <a:t> </a:t>
            </a:r>
            <a:r>
              <a:rPr lang="fi-FI" sz="1600" dirty="0"/>
              <a:t>Traktori luovutetaan </a:t>
            </a:r>
            <a:r>
              <a:rPr lang="fi-FI" sz="1600" dirty="0" err="1"/>
              <a:t>Kirsimetsien</a:t>
            </a:r>
            <a:r>
              <a:rPr lang="fi-FI" sz="1600" dirty="0"/>
              <a:t> suurperheelle Matti </a:t>
            </a:r>
            <a:r>
              <a:rPr lang="fi-FI" sz="1600" dirty="0" err="1"/>
              <a:t>Yli-Luokon</a:t>
            </a:r>
            <a:r>
              <a:rPr lang="fi-FI" sz="1600" dirty="0"/>
              <a:t> </a:t>
            </a:r>
            <a:r>
              <a:rPr lang="fi-FI" sz="1600" dirty="0" err="1"/>
              <a:t>toimest</a:t>
            </a:r>
            <a:r>
              <a:rPr lang="fi-FI" sz="1600" dirty="0"/>
              <a:t>.</a:t>
            </a:r>
            <a:endParaRPr lang="et-EE" sz="1600" dirty="0"/>
          </a:p>
        </p:txBody>
      </p:sp>
    </p:spTree>
    <p:extLst>
      <p:ext uri="{BB962C8B-B14F-4D97-AF65-F5344CB8AC3E}">
        <p14:creationId xmlns:p14="http://schemas.microsoft.com/office/powerpoint/2010/main" val="2738253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p:cNvSpPr>
            <a:spLocks noGrp="1"/>
          </p:cNvSpPr>
          <p:nvPr>
            <p:ph type="title"/>
          </p:nvPr>
        </p:nvSpPr>
        <p:spPr/>
        <p:txBody>
          <a:bodyPr/>
          <a:lstStyle/>
          <a:p>
            <a:pPr algn="l"/>
            <a:r>
              <a:rPr lang="et-EE" dirty="0"/>
              <a:t>1992–1993</a:t>
            </a:r>
          </a:p>
        </p:txBody>
      </p:sp>
      <p:sp>
        <p:nvSpPr>
          <p:cNvPr id="4" name="Ristkülik 3"/>
          <p:cNvSpPr/>
          <p:nvPr/>
        </p:nvSpPr>
        <p:spPr>
          <a:xfrm>
            <a:off x="467544" y="2780928"/>
            <a:ext cx="3960440" cy="523220"/>
          </a:xfrm>
          <a:prstGeom prst="rect">
            <a:avLst/>
          </a:prstGeom>
        </p:spPr>
        <p:txBody>
          <a:bodyPr wrap="square">
            <a:spAutoFit/>
          </a:bodyPr>
          <a:lstStyle/>
          <a:p>
            <a:endParaRPr lang="et-EE" sz="1400" dirty="0"/>
          </a:p>
          <a:p>
            <a:endParaRPr lang="et-EE" sz="1400" dirty="0"/>
          </a:p>
        </p:txBody>
      </p:sp>
      <p:sp>
        <p:nvSpPr>
          <p:cNvPr id="6" name="TextBox 5">
            <a:extLst>
              <a:ext uri="{FF2B5EF4-FFF2-40B4-BE49-F238E27FC236}">
                <a16:creationId xmlns:a16="http://schemas.microsoft.com/office/drawing/2014/main" id="{0DB79938-C26A-40B0-2259-ACA09C5F453A}"/>
              </a:ext>
            </a:extLst>
          </p:cNvPr>
          <p:cNvSpPr txBox="1"/>
          <p:nvPr/>
        </p:nvSpPr>
        <p:spPr>
          <a:xfrm>
            <a:off x="457200" y="2639223"/>
            <a:ext cx="3826768" cy="3539430"/>
          </a:xfrm>
          <a:prstGeom prst="rect">
            <a:avLst/>
          </a:prstGeom>
          <a:noFill/>
        </p:spPr>
        <p:txBody>
          <a:bodyPr wrap="square">
            <a:spAutoFit/>
          </a:bodyPr>
          <a:lstStyle/>
          <a:p>
            <a:pPr rtl="0"/>
            <a:r>
              <a:rPr lang="et-EE" sz="1400" dirty="0">
                <a:effectLst/>
              </a:rPr>
              <a:t>Ilmajoel tegutses juba üle 200 aasta maameeste selts. Nende ettevõtmisel moodustati 1992. aasta märtsis Koerugi maameeste ühendus, mille üheksaliikmelist juhatust juhtis Uno Aan. </a:t>
            </a:r>
          </a:p>
          <a:p>
            <a:pPr rtl="0"/>
            <a:endParaRPr lang="et-EE" sz="1400" dirty="0">
              <a:effectLst/>
            </a:endParaRPr>
          </a:p>
          <a:p>
            <a:pPr rtl="0"/>
            <a:r>
              <a:rPr lang="et-EE" sz="1400" dirty="0">
                <a:effectLst/>
              </a:rPr>
              <a:t>Seltsi eesmärk oli korraldada kõigi vallas elavate ja maaelust huvitatud meeste-naiste ühistööd ning neid abistada.  Esialgu moodustati selts talunikest, 1993. aastal lisandus ka kodu-majanduse osaühistu, kellele samal aastal </a:t>
            </a:r>
          </a:p>
          <a:p>
            <a:pPr rtl="0"/>
            <a:r>
              <a:rPr lang="et-EE" sz="1400" dirty="0">
                <a:effectLst/>
              </a:rPr>
              <a:t>tuli külla Ilmajoe naisseltsi esindus.  Nad tõid meie naistele kirjandust aiandusest, käsitööst, kokandusest, beebide hooldamisest jne.  </a:t>
            </a:r>
          </a:p>
          <a:p>
            <a:pPr rtl="0"/>
            <a:endParaRPr lang="et-EE" sz="1400" dirty="0"/>
          </a:p>
          <a:p>
            <a:pPr rtl="0"/>
            <a:r>
              <a:rPr lang="et-EE" sz="1400" dirty="0">
                <a:effectLst/>
              </a:rPr>
              <a:t>Kodumajanduse osaühistu kümme naist käis  Soomes esimest korda 1993. aastal.</a:t>
            </a:r>
          </a:p>
        </p:txBody>
      </p:sp>
      <p:sp>
        <p:nvSpPr>
          <p:cNvPr id="5" name="TextBox 4">
            <a:extLst>
              <a:ext uri="{FF2B5EF4-FFF2-40B4-BE49-F238E27FC236}">
                <a16:creationId xmlns:a16="http://schemas.microsoft.com/office/drawing/2014/main" id="{0DB79938-C26A-40B0-2259-ACA09C5F453A}"/>
              </a:ext>
            </a:extLst>
          </p:cNvPr>
          <p:cNvSpPr txBox="1"/>
          <p:nvPr/>
        </p:nvSpPr>
        <p:spPr>
          <a:xfrm>
            <a:off x="4427984" y="2627034"/>
            <a:ext cx="4248472" cy="3754874"/>
          </a:xfrm>
          <a:prstGeom prst="rect">
            <a:avLst/>
          </a:prstGeom>
          <a:noFill/>
        </p:spPr>
        <p:txBody>
          <a:bodyPr wrap="square">
            <a:spAutoFit/>
          </a:bodyPr>
          <a:lstStyle/>
          <a:p>
            <a:r>
              <a:rPr lang="fi-FI" sz="1400" dirty="0"/>
              <a:t>Ilmajoella toimi yli 200 vuoden ajan Maanviljelijäin Yhdistys. Heidän toimestaan perustettiin myös </a:t>
            </a:r>
            <a:r>
              <a:rPr lang="fi-FI" sz="1400" dirty="0" err="1"/>
              <a:t>Koerun</a:t>
            </a:r>
            <a:r>
              <a:rPr lang="fi-FI" sz="1400" dirty="0"/>
              <a:t> maanviljelijöiden yhdistys maaliskuussa 1992, jota yhdeksän jäsenen johtokuntaa johti Uno </a:t>
            </a:r>
            <a:r>
              <a:rPr lang="fi-FI" sz="1400" dirty="0" err="1"/>
              <a:t>Aan</a:t>
            </a:r>
            <a:r>
              <a:rPr lang="fi-FI" sz="1400" dirty="0"/>
              <a:t>. </a:t>
            </a:r>
            <a:endParaRPr lang="et-EE" sz="1400" dirty="0"/>
          </a:p>
          <a:p>
            <a:endParaRPr lang="et-EE" sz="1400" dirty="0"/>
          </a:p>
          <a:p>
            <a:r>
              <a:rPr lang="fi-FI" sz="1400" dirty="0"/>
              <a:t>Yhdistyksen tavoitteena oli järjestää yhteistyötä kaikkien kunnassa asuvien ja maaseudusta kiinnostuneiden miesten ja naisten välillä sekä auttaa heitä. Aluksi yhdistys koostui maanviljelijöistä, mutta vuonna 1993 siihen liittyi myös kotitalousosuuskunta, jota samana vuonna vieraili Ilmajoen naisyhdistyksen edustus. He toivat naisillemme kirjallisuutta puutarhanhoidosta, käsityöstä, ruoanlaitosta, </a:t>
            </a:r>
            <a:endParaRPr lang="et-EE" sz="1400" dirty="0"/>
          </a:p>
          <a:p>
            <a:r>
              <a:rPr lang="fi-FI" sz="1400" dirty="0"/>
              <a:t>lastenhoitamisesta jne. </a:t>
            </a:r>
            <a:endParaRPr lang="et-EE" sz="1400" dirty="0"/>
          </a:p>
          <a:p>
            <a:endParaRPr lang="et-EE" sz="1400" dirty="0"/>
          </a:p>
          <a:p>
            <a:r>
              <a:rPr lang="fi-FI" sz="1400" dirty="0"/>
              <a:t>Kotitalousosuuskunnan kymmenen naista vieraili ensimmäistä kertaa Suomessa vuonna 1993.</a:t>
            </a:r>
            <a:endParaRPr lang="et-EE" sz="1400" dirty="0">
              <a:effectLst/>
            </a:endParaRPr>
          </a:p>
        </p:txBody>
      </p:sp>
    </p:spTree>
    <p:extLst>
      <p:ext uri="{BB962C8B-B14F-4D97-AF65-F5344CB8AC3E}">
        <p14:creationId xmlns:p14="http://schemas.microsoft.com/office/powerpoint/2010/main" val="1345376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01258"/>
            <a:ext cx="8496944" cy="5504006"/>
          </a:xfrm>
          <a:prstGeom prst="rect">
            <a:avLst/>
          </a:prstGeom>
        </p:spPr>
      </p:pic>
      <p:sp>
        <p:nvSpPr>
          <p:cNvPr id="5" name="Ristkülik 4"/>
          <p:cNvSpPr/>
          <p:nvPr/>
        </p:nvSpPr>
        <p:spPr>
          <a:xfrm>
            <a:off x="323528" y="5805264"/>
            <a:ext cx="8496944" cy="830997"/>
          </a:xfrm>
          <a:prstGeom prst="rect">
            <a:avLst/>
          </a:prstGeom>
        </p:spPr>
        <p:txBody>
          <a:bodyPr wrap="square">
            <a:spAutoFit/>
          </a:bodyPr>
          <a:lstStyle/>
          <a:p>
            <a:r>
              <a:rPr lang="en-GB" sz="1600" baseline="30000" dirty="0">
                <a:solidFill>
                  <a:schemeClr val="bg2">
                    <a:lumMod val="75000"/>
                  </a:schemeClr>
                </a:solidFill>
              </a:rPr>
              <a:t>•</a:t>
            </a:r>
            <a:r>
              <a:rPr lang="et-EE" sz="1600" baseline="30000" dirty="0">
                <a:solidFill>
                  <a:schemeClr val="bg2">
                    <a:lumMod val="75000"/>
                  </a:schemeClr>
                </a:solidFill>
              </a:rPr>
              <a:t> </a:t>
            </a:r>
            <a:r>
              <a:rPr lang="et-EE" sz="1600" dirty="0">
                <a:effectLst/>
              </a:rPr>
              <a:t>Koeru kõrtsis maameeste ühenduse asutamine, iga talunik sai kingituseks käsisae. </a:t>
            </a:r>
          </a:p>
          <a:p>
            <a:r>
              <a:rPr lang="en-GB" sz="1600" baseline="30000" dirty="0">
                <a:solidFill>
                  <a:schemeClr val="bg2">
                    <a:lumMod val="75000"/>
                  </a:schemeClr>
                </a:solidFill>
              </a:rPr>
              <a:t>•</a:t>
            </a:r>
            <a:r>
              <a:rPr lang="et-EE" sz="1600" baseline="30000" dirty="0"/>
              <a:t> </a:t>
            </a:r>
            <a:r>
              <a:rPr lang="fi-FI" sz="1600" dirty="0" err="1"/>
              <a:t>Koerun</a:t>
            </a:r>
            <a:r>
              <a:rPr lang="fi-FI" sz="1600" dirty="0"/>
              <a:t> krouvissa perustettiin maanviljelijöiden yhdistys, ja jokainen maanviljelijä </a:t>
            </a:r>
            <a:endParaRPr lang="et-EE" sz="1600" dirty="0"/>
          </a:p>
          <a:p>
            <a:r>
              <a:rPr lang="fi-FI" sz="1600" dirty="0"/>
              <a:t>sai lahjaksi käsikäyttöisen sahan.</a:t>
            </a:r>
            <a:endParaRPr lang="et-EE" sz="1600" dirty="0"/>
          </a:p>
        </p:txBody>
      </p:sp>
    </p:spTree>
    <p:extLst>
      <p:ext uri="{BB962C8B-B14F-4D97-AF65-F5344CB8AC3E}">
        <p14:creationId xmlns:p14="http://schemas.microsoft.com/office/powerpoint/2010/main" val="1702487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stkülik 3"/>
          <p:cNvSpPr/>
          <p:nvPr/>
        </p:nvSpPr>
        <p:spPr>
          <a:xfrm>
            <a:off x="467544" y="2780928"/>
            <a:ext cx="3888432" cy="3970318"/>
          </a:xfrm>
          <a:prstGeom prst="rect">
            <a:avLst/>
          </a:prstGeom>
        </p:spPr>
        <p:txBody>
          <a:bodyPr wrap="square">
            <a:spAutoFit/>
          </a:bodyPr>
          <a:lstStyle/>
          <a:p>
            <a:pPr rtl="0"/>
            <a:r>
              <a:rPr lang="et-EE" sz="1400" dirty="0">
                <a:effectLst/>
              </a:rPr>
              <a:t>1992. aasta juunis toimus Eestis rahareform: rublade vastu anti 150 krooni. Augustis plaanis Koeru maameeste ühendus viia Soome, Seinajoele põllumajandusnäitust vaatama bussitäie põllumehi, aga kõik ei saanudki tulla – raha polnud.</a:t>
            </a:r>
          </a:p>
          <a:p>
            <a:pPr rtl="0"/>
            <a:endParaRPr lang="et-EE" sz="1400" dirty="0">
              <a:effectLst/>
            </a:endParaRPr>
          </a:p>
          <a:p>
            <a:pPr rtl="0"/>
            <a:r>
              <a:rPr lang="et-EE" sz="1400" dirty="0">
                <a:effectLst/>
              </a:rPr>
              <a:t>Sõita plaaniti Abaja põllumajandusühistu tuttuue PAZ bussiga. Siis tuli teada, et vene bussiga üle piiri ei pääse! Uno Aan leidis Pärnumaalt ühe noormehe, kes oli ostnud endale vana välismaa bussi – sellega sai.</a:t>
            </a:r>
          </a:p>
          <a:p>
            <a:pPr rtl="0"/>
            <a:endParaRPr lang="et-EE" sz="1400" dirty="0">
              <a:effectLst/>
            </a:endParaRPr>
          </a:p>
          <a:p>
            <a:pPr rtl="0"/>
            <a:r>
              <a:rPr lang="et-EE" sz="1400" dirty="0">
                <a:effectLst/>
              </a:rPr>
              <a:t>Koerukaid võttis vastu Ilmajoe põllumeeste selts. Vastuvõtt oli äge. Uno meenutab: „Kui nemad siia tulid, maksid nad kõik kinni ja kui meie sinna läksime, maksid nad kõik kinni.“</a:t>
            </a:r>
          </a:p>
          <a:p>
            <a:endParaRPr lang="et-EE" sz="1400" dirty="0"/>
          </a:p>
        </p:txBody>
      </p:sp>
      <p:sp>
        <p:nvSpPr>
          <p:cNvPr id="5" name="Ristkülik 4"/>
          <p:cNvSpPr/>
          <p:nvPr/>
        </p:nvSpPr>
        <p:spPr>
          <a:xfrm>
            <a:off x="4644008" y="2789311"/>
            <a:ext cx="4104456" cy="3754874"/>
          </a:xfrm>
          <a:prstGeom prst="rect">
            <a:avLst/>
          </a:prstGeom>
        </p:spPr>
        <p:txBody>
          <a:bodyPr wrap="square">
            <a:spAutoFit/>
          </a:bodyPr>
          <a:lstStyle/>
          <a:p>
            <a:r>
              <a:rPr lang="fi-FI" sz="1400" dirty="0"/>
              <a:t>Vuonna 1992 kesäkuussa tapahtui Viron raha</a:t>
            </a:r>
            <a:r>
              <a:rPr lang="et-EE" sz="1400" dirty="0"/>
              <a:t>-</a:t>
            </a:r>
            <a:r>
              <a:rPr lang="fi-FI" sz="1400" dirty="0"/>
              <a:t>reformi: ruplien tilalle annettiin 150 kruunua. Elokuussa </a:t>
            </a:r>
            <a:r>
              <a:rPr lang="fi-FI" sz="1400" dirty="0" err="1"/>
              <a:t>Koerun</a:t>
            </a:r>
            <a:r>
              <a:rPr lang="fi-FI" sz="1400" dirty="0"/>
              <a:t> maanviljelijöiden yhdistyksellä oli suunnitelmana viedä bussillinen maanviljelijöitä Suomeen, Seinäjoelle maatalousnäyttelyyn, mutta kaikki eivät voineetkaan tulla - rahaa ei ollut.</a:t>
            </a:r>
            <a:endParaRPr lang="et-EE" sz="1400" dirty="0"/>
          </a:p>
          <a:p>
            <a:endParaRPr lang="fi-FI" sz="1400" dirty="0"/>
          </a:p>
          <a:p>
            <a:r>
              <a:rPr lang="fi-FI" sz="1400" dirty="0"/>
              <a:t>Matkaan suunniteltiin lähdettäväksi </a:t>
            </a:r>
            <a:r>
              <a:rPr lang="fi-FI" sz="1400" dirty="0" err="1"/>
              <a:t>Abaja</a:t>
            </a:r>
            <a:r>
              <a:rPr lang="fi-FI" sz="1400" dirty="0"/>
              <a:t> maa</a:t>
            </a:r>
            <a:r>
              <a:rPr lang="et-EE" sz="1400" dirty="0"/>
              <a:t>-</a:t>
            </a:r>
            <a:r>
              <a:rPr lang="fi-FI" sz="1400" dirty="0"/>
              <a:t>talousyhtiön upouudella </a:t>
            </a:r>
            <a:r>
              <a:rPr lang="fi-FI" sz="1400" dirty="0" err="1"/>
              <a:t>PAZ-bussilla</a:t>
            </a:r>
            <a:r>
              <a:rPr lang="fi-FI" sz="1400" dirty="0"/>
              <a:t>. Sitten kävi ilmi, ettei rajan yli pääse venäläisellä bussilla! Uno </a:t>
            </a:r>
            <a:r>
              <a:rPr lang="fi-FI" sz="1400" dirty="0" err="1"/>
              <a:t>Aan</a:t>
            </a:r>
            <a:r>
              <a:rPr lang="fi-FI" sz="1400" dirty="0"/>
              <a:t> löysi </a:t>
            </a:r>
            <a:r>
              <a:rPr lang="fi-FI" sz="1400" dirty="0" err="1"/>
              <a:t>Pärnumaalta</a:t>
            </a:r>
            <a:r>
              <a:rPr lang="fi-FI" sz="1400" dirty="0"/>
              <a:t> nuoren miehen, joka oli ostanut vanhan ulkomaisen bussin - sillä päästiin.</a:t>
            </a:r>
            <a:endParaRPr lang="et-EE" sz="1400" dirty="0"/>
          </a:p>
          <a:p>
            <a:endParaRPr lang="fi-FI" sz="1400" dirty="0"/>
          </a:p>
          <a:p>
            <a:r>
              <a:rPr lang="fi-FI" sz="1400" dirty="0" err="1"/>
              <a:t>Koerulaisia</a:t>
            </a:r>
            <a:r>
              <a:rPr lang="fi-FI" sz="1400" dirty="0"/>
              <a:t> vastaanotti Ilmajoen maanviljelijöiden yhdistys. Vastaanotto oli innostunut. Uno muistelee: "Kun he tulivat tänne, </a:t>
            </a:r>
            <a:r>
              <a:rPr lang="et-EE" sz="1400" dirty="0"/>
              <a:t>he</a:t>
            </a:r>
            <a:r>
              <a:rPr lang="fi-FI" sz="1400" dirty="0"/>
              <a:t> maksoivat kaiken, ja kun me menimme sinne, </a:t>
            </a:r>
            <a:r>
              <a:rPr lang="et-EE" sz="1400" dirty="0"/>
              <a:t>he</a:t>
            </a:r>
            <a:r>
              <a:rPr lang="fi-FI" sz="1400" dirty="0"/>
              <a:t> maksoivat kaiken."</a:t>
            </a:r>
          </a:p>
        </p:txBody>
      </p:sp>
    </p:spTree>
    <p:extLst>
      <p:ext uri="{BB962C8B-B14F-4D97-AF65-F5344CB8AC3E}">
        <p14:creationId xmlns:p14="http://schemas.microsoft.com/office/powerpoint/2010/main" val="915855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62908"/>
            <a:ext cx="8424936" cy="5586372"/>
          </a:xfrm>
          <a:prstGeom prst="rect">
            <a:avLst/>
          </a:prstGeom>
        </p:spPr>
      </p:pic>
      <p:sp>
        <p:nvSpPr>
          <p:cNvPr id="5" name="Ristkülik 4"/>
          <p:cNvSpPr/>
          <p:nvPr/>
        </p:nvSpPr>
        <p:spPr>
          <a:xfrm>
            <a:off x="323526" y="5940569"/>
            <a:ext cx="9217026" cy="584775"/>
          </a:xfrm>
          <a:prstGeom prst="rect">
            <a:avLst/>
          </a:prstGeom>
        </p:spPr>
        <p:txBody>
          <a:bodyPr wrap="square">
            <a:spAutoFit/>
          </a:bodyPr>
          <a:lstStyle/>
          <a:p>
            <a:r>
              <a:rPr lang="en-GB" baseline="30000" dirty="0">
                <a:solidFill>
                  <a:schemeClr val="bg2">
                    <a:lumMod val="75000"/>
                  </a:schemeClr>
                </a:solidFill>
              </a:rPr>
              <a:t>•</a:t>
            </a:r>
            <a:r>
              <a:rPr lang="et-EE" baseline="30000" dirty="0">
                <a:solidFill>
                  <a:schemeClr val="bg2">
                    <a:lumMod val="75000"/>
                  </a:schemeClr>
                </a:solidFill>
              </a:rPr>
              <a:t> </a:t>
            </a:r>
            <a:r>
              <a:rPr lang="et-EE" sz="1600" dirty="0">
                <a:effectLst/>
              </a:rPr>
              <a:t>Koerukad teel Soome põllumajandusnäitusele. (1992 august) </a:t>
            </a:r>
            <a:endParaRPr lang="et-EE" sz="1600" dirty="0"/>
          </a:p>
          <a:p>
            <a:r>
              <a:rPr lang="en-GB" sz="1600" baseline="30000" dirty="0">
                <a:solidFill>
                  <a:schemeClr val="bg2">
                    <a:lumMod val="75000"/>
                  </a:schemeClr>
                </a:solidFill>
              </a:rPr>
              <a:t>•</a:t>
            </a:r>
            <a:r>
              <a:rPr lang="et-EE" sz="1600" baseline="30000" dirty="0">
                <a:solidFill>
                  <a:schemeClr val="bg2">
                    <a:lumMod val="75000"/>
                  </a:schemeClr>
                </a:solidFill>
              </a:rPr>
              <a:t> </a:t>
            </a:r>
            <a:r>
              <a:rPr lang="fi-FI" sz="1600" dirty="0" err="1"/>
              <a:t>Koerun</a:t>
            </a:r>
            <a:r>
              <a:rPr lang="fi-FI" sz="1600" dirty="0"/>
              <a:t> asukkaat matkalla maatalousnäyttelyyn Suomeen.</a:t>
            </a:r>
            <a:r>
              <a:rPr lang="et-EE" sz="1600" dirty="0"/>
              <a:t> (</a:t>
            </a:r>
            <a:r>
              <a:rPr lang="fi-FI" sz="1600" dirty="0"/>
              <a:t>Elokuussa</a:t>
            </a:r>
            <a:r>
              <a:rPr lang="et-EE" sz="1600" dirty="0"/>
              <a:t> 1992)</a:t>
            </a:r>
          </a:p>
        </p:txBody>
      </p:sp>
    </p:spTree>
    <p:extLst>
      <p:ext uri="{BB962C8B-B14F-4D97-AF65-F5344CB8AC3E}">
        <p14:creationId xmlns:p14="http://schemas.microsoft.com/office/powerpoint/2010/main" val="3048259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65574"/>
            <a:ext cx="8496944" cy="5583706"/>
          </a:xfrm>
          <a:prstGeom prst="rect">
            <a:avLst/>
          </a:prstGeom>
        </p:spPr>
      </p:pic>
      <p:sp>
        <p:nvSpPr>
          <p:cNvPr id="5" name="Ristkülik 4"/>
          <p:cNvSpPr/>
          <p:nvPr/>
        </p:nvSpPr>
        <p:spPr>
          <a:xfrm>
            <a:off x="323526" y="5940569"/>
            <a:ext cx="9217026" cy="584775"/>
          </a:xfrm>
          <a:prstGeom prst="rect">
            <a:avLst/>
          </a:prstGeom>
        </p:spPr>
        <p:txBody>
          <a:bodyPr wrap="square">
            <a:spAutoFit/>
          </a:bodyPr>
          <a:lstStyle/>
          <a:p>
            <a:r>
              <a:rPr lang="en-GB" baseline="30000" dirty="0">
                <a:solidFill>
                  <a:schemeClr val="bg2">
                    <a:lumMod val="75000"/>
                  </a:schemeClr>
                </a:solidFill>
              </a:rPr>
              <a:t>•</a:t>
            </a:r>
            <a:r>
              <a:rPr lang="et-EE" baseline="30000" dirty="0">
                <a:solidFill>
                  <a:schemeClr val="bg2">
                    <a:lumMod val="75000"/>
                  </a:schemeClr>
                </a:solidFill>
              </a:rPr>
              <a:t> </a:t>
            </a:r>
            <a:r>
              <a:rPr lang="et-EE" sz="1600" dirty="0"/>
              <a:t>Liikuva saekaatri Laimet 100 kinkelepingu allkirjastamine Koeru Kultuurimajas 1992. aasta sügisel.</a:t>
            </a:r>
          </a:p>
          <a:p>
            <a:r>
              <a:rPr lang="en-GB" sz="1600" baseline="30000" dirty="0">
                <a:solidFill>
                  <a:schemeClr val="bg2">
                    <a:lumMod val="75000"/>
                  </a:schemeClr>
                </a:solidFill>
              </a:rPr>
              <a:t>•</a:t>
            </a:r>
            <a:r>
              <a:rPr lang="et-EE" sz="1600" baseline="30000" dirty="0">
                <a:solidFill>
                  <a:schemeClr val="bg2">
                    <a:lumMod val="75000"/>
                  </a:schemeClr>
                </a:solidFill>
              </a:rPr>
              <a:t> </a:t>
            </a:r>
            <a:r>
              <a:rPr lang="fi-FI" sz="1600" dirty="0"/>
              <a:t>Liikkuvan sahakoneen </a:t>
            </a:r>
            <a:r>
              <a:rPr lang="fi-FI" sz="1600" dirty="0" err="1"/>
              <a:t>Laimet</a:t>
            </a:r>
            <a:r>
              <a:rPr lang="fi-FI" sz="1600" dirty="0"/>
              <a:t> 100 lahjoitussopimuksen allekirjoittaminen </a:t>
            </a:r>
            <a:r>
              <a:rPr lang="fi-FI" sz="1600" dirty="0" err="1"/>
              <a:t>Koerun</a:t>
            </a:r>
            <a:r>
              <a:rPr lang="fi-FI" sz="1600" dirty="0"/>
              <a:t> kulttuuritalolla.</a:t>
            </a:r>
            <a:endParaRPr lang="et-EE" sz="1600" dirty="0"/>
          </a:p>
        </p:txBody>
      </p:sp>
    </p:spTree>
    <p:extLst>
      <p:ext uri="{BB962C8B-B14F-4D97-AF65-F5344CB8AC3E}">
        <p14:creationId xmlns:p14="http://schemas.microsoft.com/office/powerpoint/2010/main" val="3035073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7" y="332656"/>
            <a:ext cx="8520015" cy="5544616"/>
          </a:xfrm>
          <a:prstGeom prst="rect">
            <a:avLst/>
          </a:prstGeom>
        </p:spPr>
      </p:pic>
      <p:sp>
        <p:nvSpPr>
          <p:cNvPr id="5" name="Ristkülik 4"/>
          <p:cNvSpPr/>
          <p:nvPr/>
        </p:nvSpPr>
        <p:spPr>
          <a:xfrm>
            <a:off x="323526" y="5877272"/>
            <a:ext cx="8424937" cy="584775"/>
          </a:xfrm>
          <a:prstGeom prst="rect">
            <a:avLst/>
          </a:prstGeom>
        </p:spPr>
        <p:txBody>
          <a:bodyPr wrap="square">
            <a:spAutoFit/>
          </a:bodyPr>
          <a:lstStyle/>
          <a:p>
            <a:r>
              <a:rPr lang="en-GB" sz="1600" baseline="30000" dirty="0">
                <a:solidFill>
                  <a:schemeClr val="bg2">
                    <a:lumMod val="75000"/>
                  </a:schemeClr>
                </a:solidFill>
              </a:rPr>
              <a:t>•</a:t>
            </a:r>
            <a:r>
              <a:rPr lang="et-EE" sz="1600" baseline="30000" dirty="0">
                <a:solidFill>
                  <a:schemeClr val="bg2">
                    <a:lumMod val="75000"/>
                  </a:schemeClr>
                </a:solidFill>
              </a:rPr>
              <a:t> </a:t>
            </a:r>
            <a:r>
              <a:rPr lang="et-EE" sz="1600" dirty="0"/>
              <a:t>Lauri Paulasaari õpetab koerulasi liikuva saekaatriga töötama (1992 sügis) </a:t>
            </a:r>
          </a:p>
          <a:p>
            <a:r>
              <a:rPr lang="en-GB" sz="1600" baseline="30000" dirty="0">
                <a:solidFill>
                  <a:schemeClr val="bg2">
                    <a:lumMod val="75000"/>
                  </a:schemeClr>
                </a:solidFill>
              </a:rPr>
              <a:t>•</a:t>
            </a:r>
            <a:r>
              <a:rPr lang="et-EE" sz="1600" baseline="30000" dirty="0">
                <a:solidFill>
                  <a:schemeClr val="bg2">
                    <a:lumMod val="75000"/>
                  </a:schemeClr>
                </a:solidFill>
              </a:rPr>
              <a:t> </a:t>
            </a:r>
            <a:r>
              <a:rPr lang="fi-FI" sz="1600" dirty="0"/>
              <a:t>Suomalaiset opettavat </a:t>
            </a:r>
            <a:r>
              <a:rPr lang="fi-FI" sz="1600" dirty="0" err="1"/>
              <a:t>koerulaisia</a:t>
            </a:r>
            <a:r>
              <a:rPr lang="fi-FI" sz="1600" dirty="0"/>
              <a:t> työskentelemään liikkuvan sahakoneen kanssa.</a:t>
            </a:r>
            <a:endParaRPr lang="et-EE" sz="1600" dirty="0"/>
          </a:p>
        </p:txBody>
      </p:sp>
    </p:spTree>
    <p:extLst>
      <p:ext uri="{BB962C8B-B14F-4D97-AF65-F5344CB8AC3E}">
        <p14:creationId xmlns:p14="http://schemas.microsoft.com/office/powerpoint/2010/main" val="691396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p:cNvSpPr>
            <a:spLocks noGrp="1"/>
          </p:cNvSpPr>
          <p:nvPr>
            <p:ph type="title"/>
          </p:nvPr>
        </p:nvSpPr>
        <p:spPr/>
        <p:txBody>
          <a:bodyPr/>
          <a:lstStyle/>
          <a:p>
            <a:pPr algn="l"/>
            <a:r>
              <a:rPr lang="et-EE" dirty="0"/>
              <a:t>1989</a:t>
            </a:r>
          </a:p>
        </p:txBody>
      </p:sp>
      <p:sp>
        <p:nvSpPr>
          <p:cNvPr id="4" name="Ristkülik 3"/>
          <p:cNvSpPr/>
          <p:nvPr/>
        </p:nvSpPr>
        <p:spPr>
          <a:xfrm>
            <a:off x="467544" y="2132856"/>
            <a:ext cx="4464496" cy="2031325"/>
          </a:xfrm>
          <a:prstGeom prst="rect">
            <a:avLst/>
          </a:prstGeom>
        </p:spPr>
        <p:txBody>
          <a:bodyPr wrap="square">
            <a:spAutoFit/>
          </a:bodyPr>
          <a:lstStyle/>
          <a:p>
            <a:r>
              <a:rPr lang="et-EE" sz="1400" dirty="0"/>
              <a:t>Oktoobris 1989 kirjutab maakonnaleht Järva Teataja, kuidas Elias </a:t>
            </a:r>
            <a:r>
              <a:rPr lang="et-EE" sz="1400" dirty="0" err="1"/>
              <a:t>Lönnroti</a:t>
            </a:r>
            <a:r>
              <a:rPr lang="et-EE" sz="1400" dirty="0"/>
              <a:t> seltsi Paide osakond võttis vastu Põhja-Soome maakondade liidu grupi, kes käis Eesti-, </a:t>
            </a:r>
          </a:p>
          <a:p>
            <a:r>
              <a:rPr lang="et-EE" sz="1400" dirty="0"/>
              <a:t>eriti aga Järvamaal vaatamas, mida see hõimurahva </a:t>
            </a:r>
          </a:p>
          <a:p>
            <a:r>
              <a:rPr lang="et-EE" sz="1400" dirty="0"/>
              <a:t>maa endast üldse kujutab ja milliseid sidemeid eestlastega arendada saab. </a:t>
            </a:r>
          </a:p>
          <a:p>
            <a:r>
              <a:rPr lang="et-EE" sz="1400" dirty="0"/>
              <a:t>Kahel päeva võõrustas soomlasi ELS Koeru ja Tammsaare rühm. Koerus vaadati autoremonditehast, keskkooli ja kirikut, oldi Väinjärve koolis ja Järva kolhoosis.</a:t>
            </a:r>
          </a:p>
        </p:txBody>
      </p:sp>
      <p:sp>
        <p:nvSpPr>
          <p:cNvPr id="5" name="Ristkülik 4"/>
          <p:cNvSpPr/>
          <p:nvPr/>
        </p:nvSpPr>
        <p:spPr>
          <a:xfrm>
            <a:off x="454899" y="4278575"/>
            <a:ext cx="4320480" cy="2246769"/>
          </a:xfrm>
          <a:prstGeom prst="rect">
            <a:avLst/>
          </a:prstGeom>
        </p:spPr>
        <p:txBody>
          <a:bodyPr wrap="square">
            <a:spAutoFit/>
          </a:bodyPr>
          <a:lstStyle/>
          <a:p>
            <a:r>
              <a:rPr lang="fi-FI" sz="1400" dirty="0"/>
              <a:t>Lokakuussa 1989 </a:t>
            </a:r>
            <a:r>
              <a:rPr lang="fi-FI" sz="1400" dirty="0" err="1"/>
              <a:t>Järva</a:t>
            </a:r>
            <a:r>
              <a:rPr lang="fi-FI" sz="1400" dirty="0"/>
              <a:t> </a:t>
            </a:r>
            <a:r>
              <a:rPr lang="fi-FI" sz="1400" dirty="0" err="1"/>
              <a:t>Teataja</a:t>
            </a:r>
            <a:r>
              <a:rPr lang="fi-FI" sz="1400" dirty="0"/>
              <a:t> -maakuntalehti kirjoittaa, kuinka Elias Lönnrotin seuran Paiden osasto otti vastaan Pohjois-Suomen maakuntaliiton ryhmän, joka kävi Virossa, erityisesti </a:t>
            </a:r>
            <a:r>
              <a:rPr lang="fi-FI" sz="1400" dirty="0" err="1"/>
              <a:t>Järvamaalla</a:t>
            </a:r>
            <a:r>
              <a:rPr lang="fi-FI" sz="1400" dirty="0"/>
              <a:t>, katsomassa, millainen tämä sukukansan maa oikeastaan on ja millaisia yhteyksiä virolaisten kanssa voidaan kehittää. Kahden päivän ajan suomalaisia isännöivät ELS </a:t>
            </a:r>
            <a:r>
              <a:rPr lang="fi-FI" sz="1400" dirty="0" err="1"/>
              <a:t>Koerun</a:t>
            </a:r>
            <a:r>
              <a:rPr lang="fi-FI" sz="1400" dirty="0"/>
              <a:t> ja </a:t>
            </a:r>
            <a:r>
              <a:rPr lang="fi-FI" sz="1400" dirty="0" err="1"/>
              <a:t>Tammsaaren</a:t>
            </a:r>
            <a:r>
              <a:rPr lang="fi-FI" sz="1400" dirty="0"/>
              <a:t> ryhmät. </a:t>
            </a:r>
            <a:r>
              <a:rPr lang="fi-FI" sz="1400" dirty="0" err="1"/>
              <a:t>Koerussa</a:t>
            </a:r>
            <a:r>
              <a:rPr lang="fi-FI" sz="1400" dirty="0"/>
              <a:t> he katselivat autokorjaamoa, keskikoulua ja kirkkoa, vierailivat </a:t>
            </a:r>
            <a:r>
              <a:rPr lang="fi-FI" sz="1400" dirty="0" err="1"/>
              <a:t>Väinjärven</a:t>
            </a:r>
            <a:r>
              <a:rPr lang="fi-FI" sz="1400" dirty="0"/>
              <a:t> koulussa ja </a:t>
            </a:r>
            <a:r>
              <a:rPr lang="fi-FI" sz="1400" dirty="0" err="1"/>
              <a:t>Järva-kolhoosissa</a:t>
            </a:r>
            <a:r>
              <a:rPr lang="fi-FI" sz="1400" dirty="0"/>
              <a:t>.</a:t>
            </a:r>
            <a:endParaRPr lang="et-EE" sz="1400" dirty="0"/>
          </a:p>
        </p:txBody>
      </p:sp>
      <p:pic>
        <p:nvPicPr>
          <p:cNvPr id="6" name="Pil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2188424"/>
            <a:ext cx="3773424" cy="4120896"/>
          </a:xfrm>
          <a:prstGeom prst="rect">
            <a:avLst/>
          </a:prstGeom>
        </p:spPr>
      </p:pic>
    </p:spTree>
    <p:extLst>
      <p:ext uri="{BB962C8B-B14F-4D97-AF65-F5344CB8AC3E}">
        <p14:creationId xmlns:p14="http://schemas.microsoft.com/office/powerpoint/2010/main" val="2742670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stkülik 4"/>
          <p:cNvSpPr/>
          <p:nvPr/>
        </p:nvSpPr>
        <p:spPr>
          <a:xfrm>
            <a:off x="467544" y="2636912"/>
            <a:ext cx="3744416" cy="3754874"/>
          </a:xfrm>
          <a:prstGeom prst="rect">
            <a:avLst/>
          </a:prstGeom>
        </p:spPr>
        <p:txBody>
          <a:bodyPr wrap="square">
            <a:spAutoFit/>
          </a:bodyPr>
          <a:lstStyle/>
          <a:p>
            <a:r>
              <a:rPr lang="et-EE" sz="1400" dirty="0"/>
              <a:t>Hea mulje jätsid Järva kolhoosi hobused. Taluomanik, kodulooseltsi juhatuse liige Vesa Luoma hindas neid 150 000 kuni 250 000 marka maksvaks. Eesti majandid on paraku hobuseid müües piirdunud tõukoera hinnaga. Soomlased olid nõus saatma siia oma konsultandi, kes hindaks ära meie tõuloomad.</a:t>
            </a:r>
          </a:p>
          <a:p>
            <a:r>
              <a:rPr lang="et-EE" sz="1400" dirty="0"/>
              <a:t> </a:t>
            </a:r>
          </a:p>
          <a:p>
            <a:r>
              <a:rPr lang="et-EE" sz="1400" dirty="0"/>
              <a:t>Kirik ja Väinjärve kool näitasid, et arhitektuuriväärtuste vastu meil ükskõikne ei </a:t>
            </a:r>
          </a:p>
          <a:p>
            <a:r>
              <a:rPr lang="et-EE" sz="1400" dirty="0"/>
              <a:t>olda. Eesti on küll rahahädas, aga oma rikkusi – mõisahooneid, loodusvarasid ja tõuloomi – </a:t>
            </a:r>
          </a:p>
          <a:p>
            <a:r>
              <a:rPr lang="et-EE" sz="1400" dirty="0"/>
              <a:t>ei tohiks küll poolmuidu maha müüa.</a:t>
            </a:r>
          </a:p>
          <a:p>
            <a:r>
              <a:rPr lang="et-EE" sz="1400" dirty="0"/>
              <a:t> </a:t>
            </a:r>
          </a:p>
          <a:p>
            <a:r>
              <a:rPr lang="et-EE" sz="1400" dirty="0"/>
              <a:t>Nõupidamisel külanõukogu esimehe Heino Laimetsa juures leiti, et Koeru võiks sidemed sisse seada </a:t>
            </a:r>
            <a:r>
              <a:rPr lang="et-EE" sz="1400" dirty="0" err="1"/>
              <a:t>Ilmajoega</a:t>
            </a:r>
            <a:r>
              <a:rPr lang="et-EE" sz="1400" dirty="0"/>
              <a:t>.</a:t>
            </a:r>
          </a:p>
        </p:txBody>
      </p:sp>
      <p:sp>
        <p:nvSpPr>
          <p:cNvPr id="6" name="Ristkülik 5"/>
          <p:cNvSpPr/>
          <p:nvPr/>
        </p:nvSpPr>
        <p:spPr>
          <a:xfrm>
            <a:off x="4716016" y="2626454"/>
            <a:ext cx="4176464" cy="3754874"/>
          </a:xfrm>
          <a:prstGeom prst="rect">
            <a:avLst/>
          </a:prstGeom>
        </p:spPr>
        <p:txBody>
          <a:bodyPr wrap="square">
            <a:spAutoFit/>
          </a:bodyPr>
          <a:lstStyle/>
          <a:p>
            <a:r>
              <a:rPr lang="fi-FI" sz="1400" dirty="0"/>
              <a:t>Hyvä vaikutelma jätti </a:t>
            </a:r>
            <a:r>
              <a:rPr lang="fi-FI" sz="1400" dirty="0" err="1"/>
              <a:t>Järva</a:t>
            </a:r>
            <a:r>
              <a:rPr lang="fi-FI" sz="1400" dirty="0"/>
              <a:t> kolhoosin hevoset. Tilan omistaja, kotiseutuseuran hallituksen jäsen Vesa Luoma arvioi niiden arvoksi 150 000 - 250 000 markkaa. Virolaiset taloudet ovat valitettavasti myyneet hevosia vain hintaan, joka vastaa rotukoiran hintaa. Suomalaiset olivat valmiita lähettämään tänne konsultin, joka arvioisi rotueläimemme.</a:t>
            </a:r>
            <a:endParaRPr lang="et-EE" sz="1400" dirty="0"/>
          </a:p>
          <a:p>
            <a:endParaRPr lang="fi-FI" sz="1400" dirty="0"/>
          </a:p>
          <a:p>
            <a:r>
              <a:rPr lang="fi-FI" sz="1400" dirty="0"/>
              <a:t>Kirkko ja </a:t>
            </a:r>
            <a:r>
              <a:rPr lang="fi-FI" sz="1400" dirty="0" err="1"/>
              <a:t>Väinjärven</a:t>
            </a:r>
            <a:r>
              <a:rPr lang="fi-FI" sz="1400" dirty="0"/>
              <a:t> koulu osoittivat, ettemme ole välinpitämättömiä arkkitehtonisille arvoille. Viro on toki rahapulassa, mutta omia rikkauksiamme - kartanorakennuksia, luonnonvaroja ja rotueläimiä - ei saisi myydä pilkkahintaan.</a:t>
            </a:r>
            <a:endParaRPr lang="et-EE" sz="1400" dirty="0"/>
          </a:p>
          <a:p>
            <a:endParaRPr lang="fi-FI" sz="1400" dirty="0"/>
          </a:p>
          <a:p>
            <a:r>
              <a:rPr lang="fi-FI" sz="1400" dirty="0"/>
              <a:t>Keskustelussa kyläneuvoston puheenjohtaja Heino </a:t>
            </a:r>
            <a:r>
              <a:rPr lang="fi-FI" sz="1400" dirty="0" err="1"/>
              <a:t>Laimetsin</a:t>
            </a:r>
            <a:r>
              <a:rPr lang="fi-FI" sz="1400" dirty="0"/>
              <a:t> luona todettiin, että </a:t>
            </a:r>
            <a:r>
              <a:rPr lang="fi-FI" sz="1400" dirty="0" err="1"/>
              <a:t>Koerun</a:t>
            </a:r>
            <a:r>
              <a:rPr lang="fi-FI" sz="1400" dirty="0"/>
              <a:t> pitäisi luoda yhteydet Ilmajokeen.</a:t>
            </a:r>
          </a:p>
        </p:txBody>
      </p:sp>
    </p:spTree>
    <p:extLst>
      <p:ext uri="{BB962C8B-B14F-4D97-AF65-F5344CB8AC3E}">
        <p14:creationId xmlns:p14="http://schemas.microsoft.com/office/powerpoint/2010/main" val="228077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stkülik 3"/>
          <p:cNvSpPr/>
          <p:nvPr/>
        </p:nvSpPr>
        <p:spPr>
          <a:xfrm>
            <a:off x="467544" y="2276872"/>
            <a:ext cx="4176464" cy="4185761"/>
          </a:xfrm>
          <a:prstGeom prst="rect">
            <a:avLst/>
          </a:prstGeom>
        </p:spPr>
        <p:txBody>
          <a:bodyPr wrap="square">
            <a:spAutoFit/>
          </a:bodyPr>
          <a:lstStyle/>
          <a:p>
            <a:r>
              <a:rPr lang="et-EE" sz="1400" dirty="0"/>
              <a:t>Kuigi ELS pole kõiki oma külalisi Tammsaare muuseumi viinud, võib siiski väita, et sealt saab</a:t>
            </a:r>
          </a:p>
          <a:p>
            <a:r>
              <a:rPr lang="et-EE" sz="1400" dirty="0"/>
              <a:t> alati muljet jätva elamuse. Rahva Majas oli sel õhtul parajasti Tammsaare kirjanduspreemia kätteandmise pidu. Külalised nägid mitut meie rahvatantsurühma </a:t>
            </a:r>
          </a:p>
          <a:p>
            <a:r>
              <a:rPr lang="et-EE" sz="1400" dirty="0"/>
              <a:t>ja kapelli, loodavad mõnd neist oma kodukandis esinemas näha ja omi ka siia saata külakosti tooma. Mõeldi ka kooride vahetamise üle.</a:t>
            </a:r>
          </a:p>
          <a:p>
            <a:endParaRPr lang="et-EE" sz="1400" dirty="0"/>
          </a:p>
          <a:p>
            <a:r>
              <a:rPr lang="fi-FI" sz="1400" dirty="0"/>
              <a:t>Vaikka ELS ei ole vienyt kaikkia vieraitaan </a:t>
            </a:r>
            <a:r>
              <a:rPr lang="fi-FI" sz="1400" dirty="0" err="1"/>
              <a:t>Tammsaare-museoon</a:t>
            </a:r>
            <a:r>
              <a:rPr lang="fi-FI" sz="1400" dirty="0"/>
              <a:t>, voi silti väittää, että siellä </a:t>
            </a:r>
            <a:endParaRPr lang="et-EE" sz="1400" dirty="0"/>
          </a:p>
          <a:p>
            <a:r>
              <a:rPr lang="fi-FI" sz="1400" dirty="0"/>
              <a:t>voi aina kokea vaikuttavan elämyksen. Kansan talossa oli sinä iltana juuri käynnissä </a:t>
            </a:r>
            <a:r>
              <a:rPr lang="fi-FI" sz="1400" dirty="0" err="1"/>
              <a:t>Tammsaare-kirjallisuuspalkinnon</a:t>
            </a:r>
            <a:r>
              <a:rPr lang="fi-FI" sz="1400" dirty="0"/>
              <a:t> jakotilaisuus. Vieraat näkivät useita kansantanssiryhmiämme ja </a:t>
            </a:r>
            <a:r>
              <a:rPr lang="fi-FI" sz="1400" dirty="0" err="1"/>
              <a:t>kapellin</a:t>
            </a:r>
            <a:r>
              <a:rPr lang="fi-FI" sz="1400" dirty="0"/>
              <a:t>, ja toivoivat näkevänsä joitakin heistä esiintymässä omalla kotiseudullaan ja lähettävänsä omia </a:t>
            </a:r>
            <a:endParaRPr lang="et-EE" sz="1400" dirty="0"/>
          </a:p>
          <a:p>
            <a:r>
              <a:rPr lang="fi-FI" sz="1400" dirty="0"/>
              <a:t>ryhmiään tänne tuomaan tuliaisia. </a:t>
            </a:r>
            <a:endParaRPr lang="et-EE" sz="1400" dirty="0"/>
          </a:p>
          <a:p>
            <a:r>
              <a:rPr lang="fi-FI" sz="1400" dirty="0"/>
              <a:t>Myös kuorovaihtoa pohdittiin.</a:t>
            </a:r>
            <a:endParaRPr lang="et-EE" sz="1400" dirty="0"/>
          </a:p>
        </p:txBody>
      </p:sp>
      <p:pic>
        <p:nvPicPr>
          <p:cNvPr id="5" name="Pil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182" y="432048"/>
            <a:ext cx="4087290" cy="4077071"/>
          </a:xfrm>
          <a:prstGeom prst="rect">
            <a:avLst/>
          </a:prstGeom>
        </p:spPr>
      </p:pic>
      <p:sp>
        <p:nvSpPr>
          <p:cNvPr id="6" name="Ristkülik 5"/>
          <p:cNvSpPr/>
          <p:nvPr/>
        </p:nvSpPr>
        <p:spPr>
          <a:xfrm>
            <a:off x="4733182" y="4581128"/>
            <a:ext cx="5904656" cy="338554"/>
          </a:xfrm>
          <a:prstGeom prst="rect">
            <a:avLst/>
          </a:prstGeom>
        </p:spPr>
        <p:txBody>
          <a:bodyPr wrap="square">
            <a:spAutoFit/>
          </a:bodyPr>
          <a:lstStyle/>
          <a:p>
            <a:r>
              <a:rPr lang="en-GB" sz="1600" baseline="30000" dirty="0">
                <a:solidFill>
                  <a:schemeClr val="bg2">
                    <a:lumMod val="75000"/>
                  </a:schemeClr>
                </a:solidFill>
              </a:rPr>
              <a:t>•</a:t>
            </a:r>
            <a:r>
              <a:rPr lang="et-EE" sz="1600" baseline="30000" dirty="0">
                <a:solidFill>
                  <a:schemeClr val="bg2">
                    <a:lumMod val="75000"/>
                  </a:schemeClr>
                </a:solidFill>
              </a:rPr>
              <a:t> </a:t>
            </a:r>
            <a:r>
              <a:rPr lang="et-EE" sz="1600" dirty="0"/>
              <a:t>1989</a:t>
            </a:r>
          </a:p>
        </p:txBody>
      </p:sp>
    </p:spTree>
    <p:extLst>
      <p:ext uri="{BB962C8B-B14F-4D97-AF65-F5344CB8AC3E}">
        <p14:creationId xmlns:p14="http://schemas.microsoft.com/office/powerpoint/2010/main" val="343011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p:cNvSpPr>
            <a:spLocks noGrp="1"/>
          </p:cNvSpPr>
          <p:nvPr>
            <p:ph type="title"/>
          </p:nvPr>
        </p:nvSpPr>
        <p:spPr/>
        <p:txBody>
          <a:bodyPr/>
          <a:lstStyle/>
          <a:p>
            <a:pPr algn="l"/>
            <a:r>
              <a:rPr lang="et-EE" dirty="0"/>
              <a:t>1990</a:t>
            </a:r>
          </a:p>
        </p:txBody>
      </p:sp>
      <p:sp>
        <p:nvSpPr>
          <p:cNvPr id="4" name="Ristkülik 3"/>
          <p:cNvSpPr/>
          <p:nvPr/>
        </p:nvSpPr>
        <p:spPr>
          <a:xfrm>
            <a:off x="467544" y="2780928"/>
            <a:ext cx="3960440" cy="3754874"/>
          </a:xfrm>
          <a:prstGeom prst="rect">
            <a:avLst/>
          </a:prstGeom>
        </p:spPr>
        <p:txBody>
          <a:bodyPr wrap="square">
            <a:spAutoFit/>
          </a:bodyPr>
          <a:lstStyle/>
          <a:p>
            <a:r>
              <a:rPr lang="et-EE" sz="1400" b="1" dirty="0"/>
              <a:t>1990. aasta juulis (19.–22.07) </a:t>
            </a:r>
            <a:r>
              <a:rPr lang="et-EE" sz="1400" dirty="0"/>
              <a:t>saabus Ilmajoe delegatsioon esimest korda vallavanema Erkki Kiskola juhtimisel Koeru. Soomest tuli Eestisse </a:t>
            </a:r>
          </a:p>
          <a:p>
            <a:r>
              <a:rPr lang="et-EE" sz="1400" dirty="0"/>
              <a:t>kokku seitse inimest: Arvo Lahti, Jussi Anttila, </a:t>
            </a:r>
          </a:p>
          <a:p>
            <a:r>
              <a:rPr lang="et-EE" sz="1400" dirty="0" err="1"/>
              <a:t>Mikko</a:t>
            </a:r>
            <a:r>
              <a:rPr lang="et-EE" sz="1400" dirty="0"/>
              <a:t> </a:t>
            </a:r>
            <a:r>
              <a:rPr lang="et-EE" sz="1400" dirty="0" err="1"/>
              <a:t>Vuorinen</a:t>
            </a:r>
            <a:r>
              <a:rPr lang="et-EE" sz="1400" dirty="0"/>
              <a:t>, Erkki </a:t>
            </a:r>
            <a:r>
              <a:rPr lang="et-EE" sz="1400" dirty="0" err="1"/>
              <a:t>Kiskola</a:t>
            </a:r>
            <a:r>
              <a:rPr lang="et-EE" sz="1400" dirty="0"/>
              <a:t>, Erkki </a:t>
            </a:r>
            <a:r>
              <a:rPr lang="et-EE" sz="1400" dirty="0" err="1"/>
              <a:t>Rajala</a:t>
            </a:r>
            <a:r>
              <a:rPr lang="et-EE" sz="1400" dirty="0"/>
              <a:t>, </a:t>
            </a:r>
            <a:r>
              <a:rPr lang="et-EE" sz="1400" dirty="0" err="1"/>
              <a:t>Vesa</a:t>
            </a:r>
            <a:r>
              <a:rPr lang="et-EE" sz="1400" dirty="0"/>
              <a:t> </a:t>
            </a:r>
            <a:r>
              <a:rPr lang="et-EE" sz="1400" dirty="0" err="1"/>
              <a:t>Luoma</a:t>
            </a:r>
            <a:r>
              <a:rPr lang="et-EE" sz="1400" dirty="0"/>
              <a:t> ja Antti </a:t>
            </a:r>
            <a:r>
              <a:rPr lang="et-EE" sz="1400" dirty="0" err="1"/>
              <a:t>Välimäki</a:t>
            </a:r>
            <a:r>
              <a:rPr lang="et-EE" sz="1400" dirty="0"/>
              <a:t>. </a:t>
            </a:r>
          </a:p>
          <a:p>
            <a:endParaRPr lang="et-EE" sz="1400" dirty="0"/>
          </a:p>
          <a:p>
            <a:r>
              <a:rPr lang="et-EE" sz="1400" dirty="0"/>
              <a:t>Külalised </a:t>
            </a:r>
            <a:r>
              <a:rPr lang="et-EE" sz="1400" dirty="0" err="1"/>
              <a:t>Ilmajoelt</a:t>
            </a:r>
            <a:r>
              <a:rPr lang="et-EE" sz="1400" dirty="0"/>
              <a:t> olid esimesed võõramaalased, kes vene aja jooksul Koerus käinud. Külalised majutati Koeru peredesse. Eestis võtsid neid </a:t>
            </a:r>
          </a:p>
          <a:p>
            <a:r>
              <a:rPr lang="et-EE" sz="1400" dirty="0"/>
              <a:t>vastu Hans </a:t>
            </a:r>
            <a:r>
              <a:rPr lang="et-EE" sz="1400" dirty="0" err="1"/>
              <a:t>Pindre</a:t>
            </a:r>
            <a:r>
              <a:rPr lang="et-EE" sz="1400" dirty="0"/>
              <a:t> ja </a:t>
            </a:r>
            <a:r>
              <a:rPr lang="et-EE" sz="1400" dirty="0" err="1"/>
              <a:t>Elfriede</a:t>
            </a:r>
            <a:r>
              <a:rPr lang="et-EE" sz="1400" dirty="0"/>
              <a:t> </a:t>
            </a:r>
            <a:r>
              <a:rPr lang="et-EE" sz="1400" dirty="0" err="1"/>
              <a:t>Olonen</a:t>
            </a:r>
            <a:r>
              <a:rPr lang="et-EE" sz="1400" dirty="0"/>
              <a:t>.</a:t>
            </a:r>
          </a:p>
          <a:p>
            <a:endParaRPr lang="et-EE" sz="1400" dirty="0"/>
          </a:p>
          <a:p>
            <a:r>
              <a:rPr lang="et-EE" sz="1400" dirty="0"/>
              <a:t>Mõned inimesed said kooli Volgaga käia Tartu Ülikoolis, Arvo Lahti uuris, kuidas tehakse </a:t>
            </a:r>
          </a:p>
          <a:p>
            <a:r>
              <a:rPr lang="et-EE" sz="1400" dirty="0"/>
              <a:t>tööd kolhoosis. Külalised käisid ka Koeru vallavolikogu koosolekul. Ühel õhtul </a:t>
            </a:r>
          </a:p>
          <a:p>
            <a:r>
              <a:rPr lang="et-EE" sz="1400" dirty="0"/>
              <a:t>toimus kultuurimajas istumine.</a:t>
            </a:r>
          </a:p>
        </p:txBody>
      </p:sp>
      <p:sp>
        <p:nvSpPr>
          <p:cNvPr id="5" name="Ristkülik 4"/>
          <p:cNvSpPr/>
          <p:nvPr/>
        </p:nvSpPr>
        <p:spPr>
          <a:xfrm>
            <a:off x="4644008" y="2780928"/>
            <a:ext cx="4176464" cy="3754874"/>
          </a:xfrm>
          <a:prstGeom prst="rect">
            <a:avLst/>
          </a:prstGeom>
        </p:spPr>
        <p:txBody>
          <a:bodyPr wrap="square">
            <a:spAutoFit/>
          </a:bodyPr>
          <a:lstStyle/>
          <a:p>
            <a:r>
              <a:rPr lang="fi-FI" sz="1400" b="1" dirty="0"/>
              <a:t>Vuonna 1990 heinäkuussa (19.-22.07) </a:t>
            </a:r>
            <a:r>
              <a:rPr lang="fi-FI" sz="1400" dirty="0"/>
              <a:t>saapui ensimmäistä kertaa Ilmajoen delegaatio, jonka johtajana oli kunnanjohtaja Erkki </a:t>
            </a:r>
            <a:r>
              <a:rPr lang="fi-FI" sz="1400" dirty="0" err="1"/>
              <a:t>Kiskola</a:t>
            </a:r>
            <a:r>
              <a:rPr lang="fi-FI" sz="1400" dirty="0"/>
              <a:t>, </a:t>
            </a:r>
            <a:r>
              <a:rPr lang="fi-FI" sz="1400" dirty="0" err="1"/>
              <a:t>Koeruun</a:t>
            </a:r>
            <a:r>
              <a:rPr lang="fi-FI" sz="1400" dirty="0"/>
              <a:t>. Suomesta saapui yhteensä seitsemän henkilöä: </a:t>
            </a:r>
            <a:endParaRPr lang="et-EE" sz="1400" dirty="0"/>
          </a:p>
          <a:p>
            <a:r>
              <a:rPr lang="fi-FI" sz="1400" dirty="0"/>
              <a:t>Arvo Lahti, Jussi Anttila, Mikko Vuorinen, Erkki </a:t>
            </a:r>
            <a:r>
              <a:rPr lang="fi-FI" sz="1400" dirty="0" err="1"/>
              <a:t>Kiskola</a:t>
            </a:r>
            <a:r>
              <a:rPr lang="fi-FI" sz="1400" dirty="0"/>
              <a:t>, Erkki Rajala, Vesa Luoma ja Antti Välimäki.</a:t>
            </a:r>
            <a:endParaRPr lang="et-EE" sz="1400" dirty="0"/>
          </a:p>
          <a:p>
            <a:endParaRPr lang="fi-FI" sz="1400" dirty="0"/>
          </a:p>
          <a:p>
            <a:r>
              <a:rPr lang="fi-FI" sz="1400" dirty="0"/>
              <a:t>Ilmajoen vieraat olivat ensimmäiset ulkomaalaiset, jotka olivat käyneet </a:t>
            </a:r>
            <a:r>
              <a:rPr lang="fi-FI" sz="1400" dirty="0" err="1"/>
              <a:t>Koerussa</a:t>
            </a:r>
            <a:r>
              <a:rPr lang="fi-FI" sz="1400" dirty="0"/>
              <a:t> venäjän aikana. Vieraat majoitettiin </a:t>
            </a:r>
            <a:r>
              <a:rPr lang="fi-FI" sz="1400" dirty="0" err="1"/>
              <a:t>Koerun</a:t>
            </a:r>
            <a:r>
              <a:rPr lang="fi-FI" sz="1400" dirty="0"/>
              <a:t> perheisiin. Heitä vastassa Virossa olivat Hans </a:t>
            </a:r>
            <a:r>
              <a:rPr lang="fi-FI" sz="1400" dirty="0" err="1"/>
              <a:t>Pindre</a:t>
            </a:r>
            <a:r>
              <a:rPr lang="fi-FI" sz="1400" dirty="0"/>
              <a:t> ja </a:t>
            </a:r>
            <a:r>
              <a:rPr lang="fi-FI" sz="1400" dirty="0" err="1"/>
              <a:t>Elfriede</a:t>
            </a:r>
            <a:r>
              <a:rPr lang="fi-FI" sz="1400" dirty="0"/>
              <a:t> </a:t>
            </a:r>
            <a:r>
              <a:rPr lang="fi-FI" sz="1400" dirty="0" err="1"/>
              <a:t>Olonen</a:t>
            </a:r>
            <a:r>
              <a:rPr lang="fi-FI" sz="1400" dirty="0"/>
              <a:t>.</a:t>
            </a:r>
            <a:endParaRPr lang="et-EE" sz="1400" dirty="0"/>
          </a:p>
          <a:p>
            <a:endParaRPr lang="fi-FI" sz="1400" dirty="0"/>
          </a:p>
          <a:p>
            <a:r>
              <a:rPr lang="fi-FI" sz="1400" dirty="0"/>
              <a:t>Jotkut ihmiset pääsivät käymään Volgalla </a:t>
            </a:r>
            <a:endParaRPr lang="et-EE" sz="1400" dirty="0"/>
          </a:p>
          <a:p>
            <a:r>
              <a:rPr lang="fi-FI" sz="1400" dirty="0"/>
              <a:t>koulussa Tarton yliopistossa, Arvo Lahti tutki, miten kolhoosissa työskennellään. Vieraat osallistuivat myös </a:t>
            </a:r>
            <a:r>
              <a:rPr lang="fi-FI" sz="1400" dirty="0" err="1"/>
              <a:t>Koerun</a:t>
            </a:r>
            <a:r>
              <a:rPr lang="fi-FI" sz="1400" dirty="0"/>
              <a:t> kunnanvaltuuston kokoukseen. </a:t>
            </a:r>
            <a:endParaRPr lang="et-EE" sz="1400" dirty="0"/>
          </a:p>
          <a:p>
            <a:r>
              <a:rPr lang="fi-FI" sz="1400" dirty="0"/>
              <a:t>Eräänä iltana järjestettiin istunto kulttuuritalossa.</a:t>
            </a:r>
          </a:p>
        </p:txBody>
      </p:sp>
    </p:spTree>
    <p:extLst>
      <p:ext uri="{BB962C8B-B14F-4D97-AF65-F5344CB8AC3E}">
        <p14:creationId xmlns:p14="http://schemas.microsoft.com/office/powerpoint/2010/main" val="819569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04663"/>
            <a:ext cx="8352928" cy="5530457"/>
          </a:xfrm>
          <a:prstGeom prst="rect">
            <a:avLst/>
          </a:prstGeom>
        </p:spPr>
      </p:pic>
      <p:sp>
        <p:nvSpPr>
          <p:cNvPr id="5" name="Ristkülik 4"/>
          <p:cNvSpPr/>
          <p:nvPr/>
        </p:nvSpPr>
        <p:spPr>
          <a:xfrm>
            <a:off x="392406" y="6021288"/>
            <a:ext cx="6771882" cy="584775"/>
          </a:xfrm>
          <a:prstGeom prst="rect">
            <a:avLst/>
          </a:prstGeom>
        </p:spPr>
        <p:txBody>
          <a:bodyPr wrap="square">
            <a:spAutoFit/>
          </a:bodyPr>
          <a:lstStyle/>
          <a:p>
            <a:r>
              <a:rPr lang="en-GB" sz="1600" baseline="30000" dirty="0">
                <a:solidFill>
                  <a:schemeClr val="bg2">
                    <a:lumMod val="75000"/>
                  </a:schemeClr>
                </a:solidFill>
              </a:rPr>
              <a:t>•</a:t>
            </a:r>
            <a:r>
              <a:rPr lang="et-EE" sz="1600" baseline="30000" dirty="0">
                <a:solidFill>
                  <a:schemeClr val="bg2">
                    <a:lumMod val="75000"/>
                  </a:schemeClr>
                </a:solidFill>
              </a:rPr>
              <a:t> </a:t>
            </a:r>
            <a:r>
              <a:rPr lang="fi-FI" sz="1600" dirty="0" err="1"/>
              <a:t>Kogu</a:t>
            </a:r>
            <a:r>
              <a:rPr lang="fi-FI" sz="1600" dirty="0"/>
              <a:t> </a:t>
            </a:r>
            <a:r>
              <a:rPr lang="fi-FI" sz="1600" dirty="0" err="1"/>
              <a:t>seltskond</a:t>
            </a:r>
            <a:r>
              <a:rPr lang="fi-FI" sz="1600" dirty="0"/>
              <a:t> </a:t>
            </a:r>
            <a:r>
              <a:rPr lang="fi-FI" sz="1600" dirty="0" err="1"/>
              <a:t>mahtus</a:t>
            </a:r>
            <a:r>
              <a:rPr lang="fi-FI" sz="1600" dirty="0"/>
              <a:t> </a:t>
            </a:r>
            <a:r>
              <a:rPr lang="fi-FI" sz="1600" dirty="0" err="1"/>
              <a:t>Järva</a:t>
            </a:r>
            <a:r>
              <a:rPr lang="fi-FI" sz="1600" dirty="0"/>
              <a:t> kolhoosi RAF bussi</a:t>
            </a:r>
            <a:r>
              <a:rPr lang="et-EE" sz="1600" dirty="0"/>
              <a:t>.</a:t>
            </a:r>
          </a:p>
          <a:p>
            <a:r>
              <a:rPr lang="en-GB" sz="1600" baseline="30000" dirty="0">
                <a:solidFill>
                  <a:schemeClr val="bg2">
                    <a:lumMod val="75000"/>
                  </a:schemeClr>
                </a:solidFill>
              </a:rPr>
              <a:t>•</a:t>
            </a:r>
            <a:r>
              <a:rPr lang="et-EE" sz="1600" baseline="30000" dirty="0">
                <a:solidFill>
                  <a:schemeClr val="bg2">
                    <a:lumMod val="75000"/>
                  </a:schemeClr>
                </a:solidFill>
              </a:rPr>
              <a:t> </a:t>
            </a:r>
            <a:r>
              <a:rPr lang="fi-FI" sz="1600" dirty="0"/>
              <a:t>Koko seurue mahtui </a:t>
            </a:r>
            <a:r>
              <a:rPr lang="fi-FI" sz="1600" dirty="0" err="1"/>
              <a:t>Järva</a:t>
            </a:r>
            <a:r>
              <a:rPr lang="fi-FI" sz="1600" dirty="0"/>
              <a:t> kolhoosin RAF-bussiin</a:t>
            </a:r>
            <a:r>
              <a:rPr lang="et-EE" sz="1600" dirty="0"/>
              <a:t>.</a:t>
            </a:r>
          </a:p>
        </p:txBody>
      </p:sp>
    </p:spTree>
    <p:extLst>
      <p:ext uri="{BB962C8B-B14F-4D97-AF65-F5344CB8AC3E}">
        <p14:creationId xmlns:p14="http://schemas.microsoft.com/office/powerpoint/2010/main" val="152138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04664"/>
            <a:ext cx="8352928" cy="5533206"/>
          </a:xfrm>
          <a:prstGeom prst="rect">
            <a:avLst/>
          </a:prstGeom>
        </p:spPr>
      </p:pic>
      <p:sp>
        <p:nvSpPr>
          <p:cNvPr id="5" name="Ristkülik 4"/>
          <p:cNvSpPr/>
          <p:nvPr/>
        </p:nvSpPr>
        <p:spPr>
          <a:xfrm>
            <a:off x="392406" y="5951021"/>
            <a:ext cx="6771882" cy="584775"/>
          </a:xfrm>
          <a:prstGeom prst="rect">
            <a:avLst/>
          </a:prstGeom>
        </p:spPr>
        <p:txBody>
          <a:bodyPr wrap="square">
            <a:spAutoFit/>
          </a:bodyPr>
          <a:lstStyle/>
          <a:p>
            <a:r>
              <a:rPr lang="en-GB" sz="1600" baseline="30000" dirty="0">
                <a:solidFill>
                  <a:schemeClr val="bg2">
                    <a:lumMod val="75000"/>
                  </a:schemeClr>
                </a:solidFill>
              </a:rPr>
              <a:t>•</a:t>
            </a:r>
            <a:r>
              <a:rPr lang="et-EE" sz="1600" baseline="30000" dirty="0">
                <a:solidFill>
                  <a:schemeClr val="bg2">
                    <a:lumMod val="75000"/>
                  </a:schemeClr>
                </a:solidFill>
              </a:rPr>
              <a:t> </a:t>
            </a:r>
            <a:r>
              <a:rPr lang="et-EE" sz="1600" dirty="0"/>
              <a:t>Koeru hooldekodus </a:t>
            </a:r>
          </a:p>
          <a:p>
            <a:r>
              <a:rPr lang="en-GB" sz="1600" baseline="30000" dirty="0">
                <a:solidFill>
                  <a:schemeClr val="bg2">
                    <a:lumMod val="75000"/>
                  </a:schemeClr>
                </a:solidFill>
              </a:rPr>
              <a:t>•</a:t>
            </a:r>
            <a:r>
              <a:rPr lang="et-EE" sz="1600" baseline="30000" dirty="0"/>
              <a:t> </a:t>
            </a:r>
            <a:r>
              <a:rPr lang="fi-FI" sz="1600" dirty="0" err="1"/>
              <a:t>Koerun</a:t>
            </a:r>
            <a:r>
              <a:rPr lang="fi-FI" sz="1600" dirty="0"/>
              <a:t> hoitokodissa </a:t>
            </a:r>
            <a:endParaRPr lang="et-EE" sz="1600" dirty="0"/>
          </a:p>
        </p:txBody>
      </p:sp>
    </p:spTree>
    <p:extLst>
      <p:ext uri="{BB962C8B-B14F-4D97-AF65-F5344CB8AC3E}">
        <p14:creationId xmlns:p14="http://schemas.microsoft.com/office/powerpoint/2010/main" val="615668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32656"/>
            <a:ext cx="5904656" cy="3995253"/>
          </a:xfrm>
          <a:prstGeom prst="rect">
            <a:avLst/>
          </a:prstGeom>
        </p:spPr>
      </p:pic>
      <p:sp>
        <p:nvSpPr>
          <p:cNvPr id="5" name="Ristkülik 4"/>
          <p:cNvSpPr/>
          <p:nvPr/>
        </p:nvSpPr>
        <p:spPr>
          <a:xfrm>
            <a:off x="323528" y="4366845"/>
            <a:ext cx="5904656" cy="584775"/>
          </a:xfrm>
          <a:prstGeom prst="rect">
            <a:avLst/>
          </a:prstGeom>
        </p:spPr>
        <p:txBody>
          <a:bodyPr wrap="square">
            <a:spAutoFit/>
          </a:bodyPr>
          <a:lstStyle/>
          <a:p>
            <a:r>
              <a:rPr lang="en-GB" sz="1600" baseline="30000" dirty="0">
                <a:solidFill>
                  <a:schemeClr val="bg2">
                    <a:lumMod val="75000"/>
                  </a:schemeClr>
                </a:solidFill>
              </a:rPr>
              <a:t>•</a:t>
            </a:r>
            <a:r>
              <a:rPr lang="et-EE" sz="1600" baseline="30000" dirty="0">
                <a:solidFill>
                  <a:schemeClr val="bg2">
                    <a:lumMod val="75000"/>
                  </a:schemeClr>
                </a:solidFill>
              </a:rPr>
              <a:t> </a:t>
            </a:r>
            <a:r>
              <a:rPr lang="et-EE" sz="1600" dirty="0"/>
              <a:t>Soomlased purskava allika juures 1990. aastal.</a:t>
            </a:r>
          </a:p>
          <a:p>
            <a:r>
              <a:rPr lang="en-GB" sz="1600" baseline="30000" dirty="0">
                <a:solidFill>
                  <a:schemeClr val="bg2">
                    <a:lumMod val="75000"/>
                  </a:schemeClr>
                </a:solidFill>
              </a:rPr>
              <a:t>•</a:t>
            </a:r>
            <a:r>
              <a:rPr lang="et-EE" sz="1600" baseline="30000" dirty="0">
                <a:solidFill>
                  <a:schemeClr val="bg2">
                    <a:lumMod val="75000"/>
                  </a:schemeClr>
                </a:solidFill>
              </a:rPr>
              <a:t> </a:t>
            </a:r>
            <a:r>
              <a:rPr lang="fi-FI" sz="1600" dirty="0" err="1"/>
              <a:t>Soomlased</a:t>
            </a:r>
            <a:r>
              <a:rPr lang="fi-FI" sz="1600" dirty="0"/>
              <a:t> olivat purskahtavan lähteen luona.</a:t>
            </a:r>
            <a:endParaRPr lang="et-EE" sz="1600" dirty="0"/>
          </a:p>
        </p:txBody>
      </p:sp>
      <p:pic>
        <p:nvPicPr>
          <p:cNvPr id="6" name="Pil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2780928"/>
            <a:ext cx="2530091" cy="2530091"/>
          </a:xfrm>
          <a:prstGeom prst="rect">
            <a:avLst/>
          </a:prstGeom>
        </p:spPr>
      </p:pic>
      <p:sp>
        <p:nvSpPr>
          <p:cNvPr id="7" name="Ristkülik 6"/>
          <p:cNvSpPr/>
          <p:nvPr/>
        </p:nvSpPr>
        <p:spPr>
          <a:xfrm>
            <a:off x="6313347" y="5301208"/>
            <a:ext cx="5904656" cy="338554"/>
          </a:xfrm>
          <a:prstGeom prst="rect">
            <a:avLst/>
          </a:prstGeom>
        </p:spPr>
        <p:txBody>
          <a:bodyPr wrap="square">
            <a:spAutoFit/>
          </a:bodyPr>
          <a:lstStyle/>
          <a:p>
            <a:r>
              <a:rPr lang="en-GB" sz="1600" baseline="30000" dirty="0">
                <a:solidFill>
                  <a:schemeClr val="bg2">
                    <a:lumMod val="75000"/>
                  </a:schemeClr>
                </a:solidFill>
              </a:rPr>
              <a:t>•</a:t>
            </a:r>
            <a:r>
              <a:rPr lang="et-EE" sz="1600" baseline="30000" dirty="0">
                <a:solidFill>
                  <a:schemeClr val="bg2">
                    <a:lumMod val="75000"/>
                  </a:schemeClr>
                </a:solidFill>
              </a:rPr>
              <a:t> </a:t>
            </a:r>
            <a:r>
              <a:rPr lang="et-EE" sz="1600" dirty="0"/>
              <a:t>2023</a:t>
            </a:r>
          </a:p>
        </p:txBody>
      </p:sp>
    </p:spTree>
    <p:extLst>
      <p:ext uri="{BB962C8B-B14F-4D97-AF65-F5344CB8AC3E}">
        <p14:creationId xmlns:p14="http://schemas.microsoft.com/office/powerpoint/2010/main" val="100533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32656"/>
            <a:ext cx="8496944" cy="4418779"/>
          </a:xfrm>
          <a:prstGeom prst="rect">
            <a:avLst/>
          </a:prstGeom>
        </p:spPr>
      </p:pic>
      <p:sp>
        <p:nvSpPr>
          <p:cNvPr id="5" name="Ristkülik 4"/>
          <p:cNvSpPr/>
          <p:nvPr/>
        </p:nvSpPr>
        <p:spPr>
          <a:xfrm>
            <a:off x="392406" y="4843026"/>
            <a:ext cx="8496944" cy="1323439"/>
          </a:xfrm>
          <a:prstGeom prst="rect">
            <a:avLst/>
          </a:prstGeom>
        </p:spPr>
        <p:txBody>
          <a:bodyPr wrap="square">
            <a:spAutoFit/>
          </a:bodyPr>
          <a:lstStyle/>
          <a:p>
            <a:r>
              <a:rPr lang="en-GB" sz="1600" baseline="30000" dirty="0">
                <a:solidFill>
                  <a:schemeClr val="bg2">
                    <a:lumMod val="75000"/>
                  </a:schemeClr>
                </a:solidFill>
              </a:rPr>
              <a:t>•</a:t>
            </a:r>
            <a:r>
              <a:rPr lang="et-EE" sz="1600" baseline="30000" dirty="0">
                <a:solidFill>
                  <a:schemeClr val="bg2">
                    <a:lumMod val="75000"/>
                  </a:schemeClr>
                </a:solidFill>
              </a:rPr>
              <a:t> </a:t>
            </a:r>
            <a:r>
              <a:rPr lang="et-EE" sz="1600" dirty="0"/>
              <a:t>Sõpruslepingu allkirjastamine Koeru ja Ilmajoe valdade vahel Koeru vallamajas 1990. Vasakult vallavanem Erkki Kiskola, volikogu esimees Erkki Rajala ja valitsuse esimees Arvo Lahti.</a:t>
            </a:r>
          </a:p>
          <a:p>
            <a:r>
              <a:rPr lang="en-GB" sz="1600" baseline="30000" dirty="0">
                <a:solidFill>
                  <a:schemeClr val="bg2">
                    <a:lumMod val="75000"/>
                  </a:schemeClr>
                </a:solidFill>
              </a:rPr>
              <a:t>•</a:t>
            </a:r>
            <a:r>
              <a:rPr lang="et-EE" sz="1600" baseline="30000" dirty="0"/>
              <a:t> </a:t>
            </a:r>
            <a:r>
              <a:rPr lang="fi-FI" sz="1600" dirty="0"/>
              <a:t>Ystävyyslainsäädännön allekirjoittaminen </a:t>
            </a:r>
            <a:r>
              <a:rPr lang="fi-FI" sz="1600" dirty="0" err="1"/>
              <a:t>Koeru</a:t>
            </a:r>
            <a:r>
              <a:rPr lang="fi-FI" sz="1600" dirty="0"/>
              <a:t> ja Ilmajoen kuntien välillä </a:t>
            </a:r>
            <a:r>
              <a:rPr lang="fi-FI" sz="1600" dirty="0" err="1"/>
              <a:t>Koerun</a:t>
            </a:r>
            <a:r>
              <a:rPr lang="fi-FI" sz="1600" dirty="0"/>
              <a:t> kunnantalossa vuonna 1990. Vasemmalta kunnanjohtaja Erkki </a:t>
            </a:r>
            <a:r>
              <a:rPr lang="fi-FI" sz="1600" dirty="0" err="1"/>
              <a:t>Kiskola</a:t>
            </a:r>
            <a:r>
              <a:rPr lang="fi-FI" sz="1600" dirty="0"/>
              <a:t>, valtuuston </a:t>
            </a:r>
            <a:endParaRPr lang="et-EE" sz="1600" dirty="0"/>
          </a:p>
          <a:p>
            <a:r>
              <a:rPr lang="fi-FI" sz="1600" dirty="0"/>
              <a:t>puheenjohtaja Erkki Rajala ja hallituksen puheenjohtaja Arvo Lahti.</a:t>
            </a:r>
            <a:endParaRPr lang="et-EE" sz="1600" dirty="0"/>
          </a:p>
        </p:txBody>
      </p:sp>
    </p:spTree>
    <p:extLst>
      <p:ext uri="{BB962C8B-B14F-4D97-AF65-F5344CB8AC3E}">
        <p14:creationId xmlns:p14="http://schemas.microsoft.com/office/powerpoint/2010/main" val="35774139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ainekuju">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1239</TotalTime>
  <Words>1575</Words>
  <Application>Microsoft Office PowerPoint</Application>
  <PresentationFormat>Ekraaniseanss (4:3)</PresentationFormat>
  <Paragraphs>105</Paragraphs>
  <Slides>18</Slides>
  <Notes>0</Notes>
  <HiddenSlides>0</HiddenSlides>
  <MMClips>0</MMClips>
  <ScaleCrop>false</ScaleCrop>
  <HeadingPairs>
    <vt:vector size="6" baseType="variant">
      <vt:variant>
        <vt:lpstr>Kasutatud fondid</vt:lpstr>
      </vt:variant>
      <vt:variant>
        <vt:i4>2</vt:i4>
      </vt:variant>
      <vt:variant>
        <vt:lpstr>Kujundus</vt:lpstr>
      </vt:variant>
      <vt:variant>
        <vt:i4>1</vt:i4>
      </vt:variant>
      <vt:variant>
        <vt:lpstr>Slaidipealkirjad</vt:lpstr>
      </vt:variant>
      <vt:variant>
        <vt:i4>18</vt:i4>
      </vt:variant>
    </vt:vector>
  </HeadingPairs>
  <TitlesOfParts>
    <vt:vector size="21" baseType="lpstr">
      <vt:lpstr>Candara</vt:lpstr>
      <vt:lpstr>Symbol</vt:lpstr>
      <vt:lpstr>Lainekuju</vt:lpstr>
      <vt:lpstr>SÕPRUS</vt:lpstr>
      <vt:lpstr>1989</vt:lpstr>
      <vt:lpstr>PowerPointi esitlus</vt:lpstr>
      <vt:lpstr>PowerPointi esitlus</vt:lpstr>
      <vt:lpstr>1990</vt:lpstr>
      <vt:lpstr>PowerPointi esitlus</vt:lpstr>
      <vt:lpstr>PowerPointi esitlus</vt:lpstr>
      <vt:lpstr>PowerPointi esitlus</vt:lpstr>
      <vt:lpstr>PowerPointi esitlus</vt:lpstr>
      <vt:lpstr>1991</vt:lpstr>
      <vt:lpstr>1992</vt:lpstr>
      <vt:lpstr>PowerPointi esitlus</vt:lpstr>
      <vt:lpstr>1992–1993</vt:lpstr>
      <vt:lpstr>PowerPointi esitlus</vt:lpstr>
      <vt:lpstr>PowerPointi esitlus</vt:lpstr>
      <vt:lpstr>PowerPointi esitlus</vt:lpstr>
      <vt:lpstr>PowerPointi esitlus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SÕPRUS</dc:title>
  <dc:creator>Kasutaja</dc:creator>
  <cp:lastModifiedBy>Ilme Kukk</cp:lastModifiedBy>
  <cp:revision>23</cp:revision>
  <dcterms:created xsi:type="dcterms:W3CDTF">2023-07-05T15:08:23Z</dcterms:created>
  <dcterms:modified xsi:type="dcterms:W3CDTF">2023-07-10T08:35:41Z</dcterms:modified>
</cp:coreProperties>
</file>