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me Roosioja" userId="c9423d4c-be7a-45a5-a2f0-e98a30f18932" providerId="ADAL" clId="{2F963B4F-4B0B-44DE-85B8-A646906BEDB5}"/>
    <pc:docChg chg="custSel modSld">
      <pc:chgData name="Aime Roosioja" userId="c9423d4c-be7a-45a5-a2f0-e98a30f18932" providerId="ADAL" clId="{2F963B4F-4B0B-44DE-85B8-A646906BEDB5}" dt="2022-03-14T10:49:36.390" v="31" actId="14100"/>
      <pc:docMkLst>
        <pc:docMk/>
      </pc:docMkLst>
      <pc:sldChg chg="modSp mod modClrScheme chgLayout">
        <pc:chgData name="Aime Roosioja" userId="c9423d4c-be7a-45a5-a2f0-e98a30f18932" providerId="ADAL" clId="{2F963B4F-4B0B-44DE-85B8-A646906BEDB5}" dt="2022-03-14T10:49:36.390" v="31" actId="14100"/>
        <pc:sldMkLst>
          <pc:docMk/>
          <pc:sldMk cId="592913041" sldId="256"/>
        </pc:sldMkLst>
        <pc:spChg chg="mod">
          <ac:chgData name="Aime Roosioja" userId="c9423d4c-be7a-45a5-a2f0-e98a30f18932" providerId="ADAL" clId="{2F963B4F-4B0B-44DE-85B8-A646906BEDB5}" dt="2022-03-14T10:49:36.390" v="31" actId="14100"/>
          <ac:spMkLst>
            <pc:docMk/>
            <pc:sldMk cId="592913041" sldId="256"/>
            <ac:spMk id="2" creationId="{065DB4CF-FD33-427B-818A-33971A329DA4}"/>
          </ac:spMkLst>
        </pc:spChg>
        <pc:spChg chg="mod">
          <ac:chgData name="Aime Roosioja" userId="c9423d4c-be7a-45a5-a2f0-e98a30f18932" providerId="ADAL" clId="{2F963B4F-4B0B-44DE-85B8-A646906BEDB5}" dt="2022-03-14T10:49:03.775" v="27" actId="26606"/>
          <ac:spMkLst>
            <pc:docMk/>
            <pc:sldMk cId="592913041" sldId="256"/>
            <ac:spMk id="3" creationId="{D950B3E6-10C9-4464-A5CD-2AC6F41A418D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/>
              <a:t>Tulude jaotus 2022. aastal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785024154589375E-2"/>
          <c:y val="4.4621605994086939E-2"/>
          <c:w val="0.84842995169082125"/>
          <c:h val="0.7086789165032284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5F4-4892-9F7E-A6F930250E3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5F4-4892-9F7E-A6F930250E3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5F4-4892-9F7E-A6F930250E3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5F4-4892-9F7E-A6F930250E3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Leht2!$A$3:$A$6</c:f>
              <c:strCache>
                <c:ptCount val="4"/>
                <c:pt idx="0">
                  <c:v>maksutulud</c:v>
                </c:pt>
                <c:pt idx="1">
                  <c:v>tulud kaupade ja teenuste müügist</c:v>
                </c:pt>
                <c:pt idx="2">
                  <c:v>toetused</c:v>
                </c:pt>
                <c:pt idx="3">
                  <c:v>muud tulud</c:v>
                </c:pt>
              </c:strCache>
            </c:strRef>
          </c:cat>
          <c:val>
            <c:numRef>
              <c:f>Leht2!$B$3:$B$6</c:f>
              <c:numCache>
                <c:formatCode>#,##0.00</c:formatCode>
                <c:ptCount val="4"/>
                <c:pt idx="0">
                  <c:v>53.027231831014966</c:v>
                </c:pt>
                <c:pt idx="1">
                  <c:v>7.1702879621900655</c:v>
                </c:pt>
                <c:pt idx="2">
                  <c:v>38.799199661827572</c:v>
                </c:pt>
                <c:pt idx="3">
                  <c:v>1.0032805449673987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5F4-4892-9F7E-A6F930250E3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/>
              <a:t>Tulude jaotus 2022. aastal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555-46DB-BE73-17A2A9DE818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555-46DB-BE73-17A2A9DE818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555-46DB-BE73-17A2A9DE818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555-46DB-BE73-17A2A9DE818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555-46DB-BE73-17A2A9DE818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D555-46DB-BE73-17A2A9DE818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D555-46DB-BE73-17A2A9DE81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Leht2!$A$11:$A$17</c:f>
              <c:strCache>
                <c:ptCount val="7"/>
                <c:pt idx="0">
                  <c:v>maksutulud</c:v>
                </c:pt>
                <c:pt idx="1">
                  <c:v>tulud kaupade ja teenuste müügist</c:v>
                </c:pt>
                <c:pt idx="2">
                  <c:v>toetused</c:v>
                </c:pt>
                <c:pt idx="3">
                  <c:v>muud tulud</c:v>
                </c:pt>
                <c:pt idx="4">
                  <c:v>põhivara müük</c:v>
                </c:pt>
                <c:pt idx="5">
                  <c:v>laen</c:v>
                </c:pt>
                <c:pt idx="6">
                  <c:v>likviidsed vahendid</c:v>
                </c:pt>
              </c:strCache>
            </c:strRef>
          </c:cat>
          <c:val>
            <c:numRef>
              <c:f>Leht2!$B$11:$B$17</c:f>
              <c:numCache>
                <c:formatCode>#,##0.00</c:formatCode>
                <c:ptCount val="7"/>
                <c:pt idx="0">
                  <c:v>39.99029370707261</c:v>
                </c:pt>
                <c:pt idx="1">
                  <c:v>5.4074465453155351</c:v>
                </c:pt>
                <c:pt idx="2">
                  <c:v>38.393168992867324</c:v>
                </c:pt>
                <c:pt idx="3">
                  <c:v>0.75662036803459154</c:v>
                </c:pt>
                <c:pt idx="4">
                  <c:v>1.1463944970221085</c:v>
                </c:pt>
                <c:pt idx="5">
                  <c:v>11.373833777177159</c:v>
                </c:pt>
                <c:pt idx="6">
                  <c:v>2.9322421125106639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555-46DB-BE73-17A2A9DE818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E1F-4E09-8D9A-8130EE9F925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E1F-4E09-8D9A-8130EE9F925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E1F-4E09-8D9A-8130EE9F925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E1F-4E09-8D9A-8130EE9F925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5E1F-4E09-8D9A-8130EE9F925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5E1F-4E09-8D9A-8130EE9F925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5E1F-4E09-8D9A-8130EE9F925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5E1F-4E09-8D9A-8130EE9F925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5E1F-4E09-8D9A-8130EE9F925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'kulude koond'!$K$14:$K$22</c:f>
              <c:strCache>
                <c:ptCount val="9"/>
                <c:pt idx="0">
                  <c:v>Üldised valitussektori teenused</c:v>
                </c:pt>
                <c:pt idx="1">
                  <c:v>Avalik kord ja julgeolek</c:v>
                </c:pt>
                <c:pt idx="2">
                  <c:v>Majandus</c:v>
                </c:pt>
                <c:pt idx="3">
                  <c:v>Keskkonnakaitse</c:v>
                </c:pt>
                <c:pt idx="4">
                  <c:v>Elamu- ja kommunaalmajandus</c:v>
                </c:pt>
                <c:pt idx="5">
                  <c:v>Tervishoid</c:v>
                </c:pt>
                <c:pt idx="6">
                  <c:v>Vaba aeg, kultuur, religioon</c:v>
                </c:pt>
                <c:pt idx="7">
                  <c:v>Haridus</c:v>
                </c:pt>
                <c:pt idx="8">
                  <c:v>Sotsiaalne kaitse</c:v>
                </c:pt>
              </c:strCache>
            </c:strRef>
          </c:cat>
          <c:val>
            <c:numRef>
              <c:f>'kulude koond'!$L$14:$L$22</c:f>
              <c:numCache>
                <c:formatCode>#\ ##0.0</c:formatCode>
                <c:ptCount val="9"/>
                <c:pt idx="0">
                  <c:v>13.610567911788863</c:v>
                </c:pt>
                <c:pt idx="1">
                  <c:v>0.10684331023777252</c:v>
                </c:pt>
                <c:pt idx="2">
                  <c:v>4.3491393486377605</c:v>
                </c:pt>
                <c:pt idx="3">
                  <c:v>1.3140794029898966</c:v>
                </c:pt>
                <c:pt idx="4">
                  <c:v>3.3513214400912079</c:v>
                </c:pt>
                <c:pt idx="5">
                  <c:v>0.12187425863897927</c:v>
                </c:pt>
                <c:pt idx="6">
                  <c:v>11.350169000127885</c:v>
                </c:pt>
                <c:pt idx="7">
                  <c:v>57.01053458267836</c:v>
                </c:pt>
                <c:pt idx="8">
                  <c:v>8.785470744809281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E1F-4E09-8D9A-8130EE9F925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/>
              <a:t>Investeeringute</a:t>
            </a:r>
            <a:r>
              <a:rPr lang="et-EE" baseline="0"/>
              <a:t> osakaal</a:t>
            </a:r>
            <a:endParaRPr lang="et-E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DCE-42EE-8E7C-44B7FD1E98F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DCE-42EE-8E7C-44B7FD1E98F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DCE-42EE-8E7C-44B7FD1E98F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DCE-42EE-8E7C-44B7FD1E98F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DCE-42EE-8E7C-44B7FD1E98F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DCE-42EE-8E7C-44B7FD1E98F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ADCE-42EE-8E7C-44B7FD1E98F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Leht1!$I$29:$I$35</c:f>
              <c:strCache>
                <c:ptCount val="7"/>
                <c:pt idx="0">
                  <c:v>üldised valitsussektori teenused</c:v>
                </c:pt>
                <c:pt idx="1">
                  <c:v>majandus</c:v>
                </c:pt>
                <c:pt idx="2">
                  <c:v>elamu- ja kommunaalmajandus</c:v>
                </c:pt>
                <c:pt idx="3">
                  <c:v>tervishoid</c:v>
                </c:pt>
                <c:pt idx="4">
                  <c:v>vaba aeg, kultuur</c:v>
                </c:pt>
                <c:pt idx="5">
                  <c:v>haridus</c:v>
                </c:pt>
                <c:pt idx="6">
                  <c:v>sotsiaalne kaitse</c:v>
                </c:pt>
              </c:strCache>
            </c:strRef>
          </c:cat>
          <c:val>
            <c:numRef>
              <c:f>Leht1!$J$29:$J$35</c:f>
              <c:numCache>
                <c:formatCode>#,##0.00</c:formatCode>
                <c:ptCount val="7"/>
                <c:pt idx="0">
                  <c:v>4.5887598389754567</c:v>
                </c:pt>
                <c:pt idx="1">
                  <c:v>8.3713861927254936</c:v>
                </c:pt>
                <c:pt idx="2">
                  <c:v>57.232530929765737</c:v>
                </c:pt>
                <c:pt idx="3">
                  <c:v>2.0571906440271723</c:v>
                </c:pt>
                <c:pt idx="4">
                  <c:v>2.1042564375107182</c:v>
                </c:pt>
                <c:pt idx="5">
                  <c:v>25.129123722876567</c:v>
                </c:pt>
                <c:pt idx="6">
                  <c:v>0.51675223411885762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DCE-42EE-8E7C-44B7FD1E98F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C86D0-6803-4682-8F09-E89FC7AAE1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04E9AC-F040-48C1-B2A4-CFF2942DD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9360C-B272-46F8-B8A9-9FE55E7DD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9C18-F911-4F3F-BA90-F1824745EEBB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0D667-F0A7-4F21-A7C2-A44494B58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27A01-CD63-421E-916B-88B25449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229C-D1C1-4B45-AA8E-50F97634595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8141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D1A81-02CA-4637-B8B7-DAEA1F27A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99796C-E236-415A-868C-BA98D63A66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1B70B-AEB5-4059-B66A-DB96D65A8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9C18-F911-4F3F-BA90-F1824745EEBB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EC2DA-3ABB-4AF3-A2E0-CF0FA05D5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33262-2C6D-42CF-8A3E-DAF0141A7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229C-D1C1-4B45-AA8E-50F97634595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5378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6AD1CA-F291-46CE-BC13-AC771D6525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F1BC3E-CB7D-4B08-A52A-D804446949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8D720-27C8-43F9-AACD-E2CD219F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9C18-F911-4F3F-BA90-F1824745EEBB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B058C-F5F1-418F-9F7B-6ABD9BB58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6CDAE-D54A-4B5C-91F9-0942F55BB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229C-D1C1-4B45-AA8E-50F97634595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40877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8588E-1842-4347-AAB6-EAB4865390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00717C-1ED0-491A-AEB4-7AC919EFD0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0FD8B-DE7B-4962-AA07-B7A2B1762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FF36D-3641-4193-AFBF-B5CC87388F4C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90748-2D8A-4C13-8370-2D5AE3DDA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A443B-15F2-49AE-90AB-D0937CDD9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8F28-8538-4BEB-963E-619BE6789A7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68447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7C301-CC26-48C6-B546-7B4331541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36D07-2937-453F-91FE-B10629048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210E3-2AF5-4095-9FD7-818074F47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FF36D-3641-4193-AFBF-B5CC87388F4C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D8529-366D-467B-99CE-F36A32C6B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BA185-3E3C-4C97-900A-5F4015A08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8F28-8538-4BEB-963E-619BE6789A7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57222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B03B1-A311-47C1-B8CA-6584A4641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856D0A-81D7-4584-BF03-1A7DD40B8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41733-FCA8-4967-9FB2-82391B202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FF36D-3641-4193-AFBF-B5CC87388F4C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51C93-7645-4131-8501-5C7AC42E4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22615-6BBC-40D3-A15A-B59788832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8F28-8538-4BEB-963E-619BE6789A7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62472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71C92-975D-446A-89CC-CCB0BB645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CBEED-4E2E-406D-BB30-3E2A7F107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E3A64F-15BE-4DED-826D-077884A9E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DC0A73-B27D-4FA3-9C2A-B69C2FFF9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FF36D-3641-4193-AFBF-B5CC87388F4C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AB81FF-3284-4BFC-A5AC-52A8CBEA6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DF1FF-AD67-44AB-A65C-4DAF2A1FC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8F28-8538-4BEB-963E-619BE6789A7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84768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BF850-7136-4FB8-9053-F0A937065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96CFB8-B28F-4CEF-8732-55C65D1DD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EDEFE3-21BA-4ECD-A00C-98FD6B6226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6F45CA-563E-4D1D-B8BC-B24B20ED01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107B01-E7CF-4673-A64C-2473685200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F2976D-1FE8-4625-9923-FB25A8BB7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FF36D-3641-4193-AFBF-B5CC87388F4C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69D928-374E-446F-B387-390C4D50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B5D891-279D-4062-98A7-027E03332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8F28-8538-4BEB-963E-619BE6789A7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84901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CBCEF-B6A1-4CB0-AF22-BFC15088F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A7B686-8F6B-4C1D-86AA-E81919898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FF36D-3641-4193-AFBF-B5CC87388F4C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EBE33D-74D6-4E51-ABBB-FFE65D082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016270-CAC5-4CF2-B366-00753391D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8F28-8538-4BEB-963E-619BE6789A7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202313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B42FF9-AC95-4C60-AF1A-CF4106FE9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FF36D-3641-4193-AFBF-B5CC87388F4C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6B1583-B598-404F-95D4-0C3F253A8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45407C-10CC-4288-9861-A6D169E6D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8F28-8538-4BEB-963E-619BE6789A7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977926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164BC-F100-484B-86F9-A2EF0B8BE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2B484-790E-4B0F-ABC0-DB9C260BD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52930D-1F2C-4703-8D89-7A87EED91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0F6332-B8AE-41BB-9058-ACB5CCD22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FF36D-3641-4193-AFBF-B5CC87388F4C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5BD66F-17DB-4337-BB65-2297DD1AD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3B021A-9EDD-4120-94BE-0F73076CF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8F28-8538-4BEB-963E-619BE6789A7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8434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022BF-81DB-43A1-B893-4FE31245E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7BE1E-BD37-44F4-8334-CE85FD652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ADA3E9-1E73-40D8-9CA5-AA202B42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9C18-F911-4F3F-BA90-F1824745EEBB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A95D0-5DCE-424D-8BEB-52B6FB5F3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9C0679-51D3-462C-B82F-72C19C593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229C-D1C1-4B45-AA8E-50F97634595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038955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898B4-83E3-47A3-BD4F-8DAF3CF68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A04A60-BAC7-422A-9D67-818AA14112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350E2A-91E2-4B1F-9E21-70155CD97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8B56BD-3122-4CB6-8FCD-AE0DF4AAB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FF36D-3641-4193-AFBF-B5CC87388F4C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F21881-0325-4F18-911E-3A987A446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20A4FC-B327-46B4-9DD9-ACF757D75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8F28-8538-4BEB-963E-619BE6789A7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97490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CC2EA-4E72-40A1-AA79-3F4E5639D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063E99-A762-4908-8B74-1CD659D560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2EC5C-0FB6-49ED-9CFD-4F8BFF18D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FF36D-3641-4193-AFBF-B5CC87388F4C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DB62B-01CD-46BF-AE01-192D7966F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E6391-9680-4447-9479-31F213081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8F28-8538-4BEB-963E-619BE6789A7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092587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9DEB39-3E92-414D-8650-E3E070196D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951AE4-5CA7-4EAC-A1B5-0593C5593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E2CE0-6EAE-4018-AEB6-D028167E4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FF36D-3641-4193-AFBF-B5CC87388F4C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AD319-CBB5-4157-BF8F-6C69146EB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29A30-6427-4923-B575-7953ED871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8F28-8538-4BEB-963E-619BE6789A7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10841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FFB93-A70D-4720-AC41-691A4D068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D841F6-BF32-44DD-8DE2-56176AEC0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6DDAF-485F-42BC-B94B-76EFA59A1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9C18-F911-4F3F-BA90-F1824745EEBB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4FD6D-B649-44BD-A719-6767A64F0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88FA6-A4B7-43FD-A4CA-B6492E1B8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229C-D1C1-4B45-AA8E-50F97634595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17560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12EA6-2447-4E2B-A12E-AD5024AFB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ABD33-CDAA-43B4-ADFA-D9621A65EB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B00510-1FE7-4CC3-B927-1D621EC29A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AB94EA-296B-4F63-B2A0-A50BF7075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9C18-F911-4F3F-BA90-F1824745EEBB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DA63C2-E652-4CDD-8D2D-E7506832B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03C46-B723-4B6D-A432-422249275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229C-D1C1-4B45-AA8E-50F97634595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14744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A8D38-1CE9-431F-BB59-6BA5BEE52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DDA3EE-4253-4B8E-9660-FC7733A06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71D30-F3F1-4468-9013-366EAC58E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334F99-F06B-4005-B4FB-C77C5F3CE0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99B94C-E773-4669-A749-05A50EE564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BA5EAD-391D-4F2F-86D8-2588482F4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9C18-F911-4F3F-BA90-F1824745EEBB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E37CA4-57B1-41A0-805B-BA3A66D0B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C8A8E7-B212-4598-ADEC-CBA73C1F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229C-D1C1-4B45-AA8E-50F97634595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05685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50087-D869-4077-AE73-525EA6FFD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8D6C5F-DA3D-4F30-8E73-DE1072DC9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9C18-F911-4F3F-BA90-F1824745EEBB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E80B84-0BD7-4D9F-B1CE-187619D71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5D2CE4-79A0-4607-8A32-A2D1191F8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229C-D1C1-4B45-AA8E-50F97634595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007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DD4F5E-0F02-4B96-9DA3-152C37B3C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9C18-F911-4F3F-BA90-F1824745EEBB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F88680-845C-4A73-B8E2-D27DEA805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0F0C83-F4C8-406E-9F5A-1CB2685F8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229C-D1C1-4B45-AA8E-50F97634595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98645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27CD7-32B9-41B6-98E3-06A1ACEDA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DEA25-5357-4659-B790-4D0394C2D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526EF8-9A30-47F1-8D11-9FC5CD90FD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4BA480-47FB-45FC-A27E-6CB18D009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9C18-F911-4F3F-BA90-F1824745EEBB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50ABF9-EC72-4977-A4FB-4AAB1E157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07AB4D-31E0-4689-9779-F780B82FF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229C-D1C1-4B45-AA8E-50F97634595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72949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A9D5-B928-443B-B69D-5426957F7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910614-2004-4358-A0CC-3B28DE3928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/>
              <a:t>Pildi lisamiseks klõpsake ikooni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DAE585-668D-43EA-8975-DD3E495F5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443F7A-B146-4E1D-AAD2-FD4EAC123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99C18-F911-4F3F-BA90-F1824745EEBB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7C970-02FB-450D-851E-5C9B31A70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924E4B-4311-424A-AA2C-8BC03D155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229C-D1C1-4B45-AA8E-50F97634595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98933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57BBBB-D52C-4FC1-9B73-BFD063EC5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  <a:endParaRPr lang="et-E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37AFC-F8B0-4335-A2BC-D58AD14A99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t-E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1577E-40A9-40CE-802D-54FE745D07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99C18-F911-4F3F-BA90-F1824745EEBB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FFD2FC-7B48-4143-8F63-3B14702C90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t-EE" dirty="0"/>
              <a:t>Järva vald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89CD8-8263-402B-9C3A-144510D51B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t-EE" dirty="0"/>
              <a:t>https://jarvavald.kovtp.ee/</a:t>
            </a:r>
          </a:p>
        </p:txBody>
      </p:sp>
      <p:pic>
        <p:nvPicPr>
          <p:cNvPr id="8" name="Picture 7" descr="Background pattern, rectangle&#10;&#10;Description automatically generated">
            <a:extLst>
              <a:ext uri="{FF2B5EF4-FFF2-40B4-BE49-F238E27FC236}">
                <a16:creationId xmlns:a16="http://schemas.microsoft.com/office/drawing/2014/main" id="{C0385DB0-6FD6-4EAB-806E-DDE05CB1676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2192000" cy="6843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21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 Rounded MT Bold" panose="020F07040305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Rounded MT Bold" panose="020F07040305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 Rounded MT Bold" panose="020F07040305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Rounded MT Bold" panose="020F07040305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Rounded MT Bold" panose="020F07040305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BD97BF-C164-46A0-901B-4DBBCEC67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A9284-DAEE-49CD-9225-925B129DF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1A6ECE-D909-42BA-B671-BEC33273BA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FF36D-3641-4193-AFBF-B5CC87388F4C}" type="datetimeFigureOut">
              <a:rPr lang="et-EE" smtClean="0"/>
              <a:t>14.03.2022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F09B7-68D4-41EF-8F19-B94395D662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4792B-7F40-47FD-937E-E2E00AF2EB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18F28-8538-4BEB-963E-619BE6789A7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98448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DB4CF-FD33-427B-818A-33971A329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32873"/>
            <a:ext cx="10515600" cy="3094181"/>
          </a:xfrm>
        </p:spPr>
        <p:txBody>
          <a:bodyPr anchor="b">
            <a:normAutofit/>
          </a:bodyPr>
          <a:lstStyle/>
          <a:p>
            <a:r>
              <a:rPr lang="et-EE" sz="9600" dirty="0"/>
              <a:t>Järva</a:t>
            </a:r>
            <a:r>
              <a:rPr lang="et-EE" dirty="0"/>
              <a:t> valla eelarve 2022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50B3E6-10C9-4464-A5CD-2AC6F41A4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/>
          <a:p>
            <a:r>
              <a:rPr lang="et-EE" dirty="0"/>
              <a:t>Toomas Tammik,</a:t>
            </a:r>
          </a:p>
          <a:p>
            <a:r>
              <a:rPr lang="et-EE" dirty="0"/>
              <a:t>Aime Roosioja</a:t>
            </a:r>
          </a:p>
        </p:txBody>
      </p:sp>
    </p:spTree>
    <p:extLst>
      <p:ext uri="{BB962C8B-B14F-4D97-AF65-F5344CB8AC3E}">
        <p14:creationId xmlns:p14="http://schemas.microsoft.com/office/powerpoint/2010/main" val="592913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A37A402-792B-4DDC-B0B8-FB5C76F67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/>
              <a:t>EELARVE TULUD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68348B1A-B012-4B55-8555-6D391F760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Põhitegevuse tulud kokku 16 446 048 eurot</a:t>
            </a:r>
          </a:p>
          <a:p>
            <a:r>
              <a:rPr lang="et-EE" dirty="0"/>
              <a:t>Investeerimistulud kokku 2 241 956 eurot</a:t>
            </a:r>
          </a:p>
          <a:p>
            <a:r>
              <a:rPr lang="et-EE" dirty="0"/>
              <a:t>Finantseerimistulud ehk laen 2 480 349 eurot</a:t>
            </a:r>
          </a:p>
          <a:p>
            <a:r>
              <a:rPr lang="et-EE" dirty="0"/>
              <a:t>Likviidsed vahendi 639 448,75 eurot</a:t>
            </a:r>
          </a:p>
          <a:p>
            <a:r>
              <a:rPr lang="et-EE" dirty="0"/>
              <a:t>KOKKU 21 807 801,75 eurot</a:t>
            </a:r>
          </a:p>
        </p:txBody>
      </p:sp>
    </p:spTree>
    <p:extLst>
      <p:ext uri="{BB962C8B-B14F-4D97-AF65-F5344CB8AC3E}">
        <p14:creationId xmlns:p14="http://schemas.microsoft.com/office/powerpoint/2010/main" val="996452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66FEF64-091F-4D93-B3DC-14AFAD965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/>
              <a:t>EELARVE KULUD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29E380B-96ED-4BE0-979D-9F7A37583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Põhitegevuse kulud 15 860 609,30 eurot;</a:t>
            </a:r>
          </a:p>
          <a:p>
            <a:r>
              <a:rPr lang="et-EE" dirty="0"/>
              <a:t>Investeerimistegevuse kulud (investeeringud) 4 904 549,45 eurot;</a:t>
            </a:r>
          </a:p>
          <a:p>
            <a:r>
              <a:rPr lang="et-EE" dirty="0"/>
              <a:t>Finantseerimiskulud (laenu tagasimaksed) 1 042 643 eurot</a:t>
            </a:r>
          </a:p>
          <a:p>
            <a:r>
              <a:rPr lang="et-EE" dirty="0"/>
              <a:t>KOKKU KULUD 21 807 801,75 eurot</a:t>
            </a:r>
          </a:p>
        </p:txBody>
      </p:sp>
    </p:spTree>
    <p:extLst>
      <p:ext uri="{BB962C8B-B14F-4D97-AF65-F5344CB8AC3E}">
        <p14:creationId xmlns:p14="http://schemas.microsoft.com/office/powerpoint/2010/main" val="2826803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3FBF3E7-83D1-463A-8487-A2BD30AA6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t-EE" dirty="0"/>
              <a:t>PÕHITEGEVUS TULUDE JAOTUS</a:t>
            </a:r>
          </a:p>
        </p:txBody>
      </p:sp>
      <p:graphicFrame>
        <p:nvGraphicFramePr>
          <p:cNvPr id="5" name="Sisu kohatäide 4">
            <a:extLst>
              <a:ext uri="{FF2B5EF4-FFF2-40B4-BE49-F238E27FC236}">
                <a16:creationId xmlns:a16="http://schemas.microsoft.com/office/drawing/2014/main" id="{DA86B8D5-CD5D-4EAB-BEB7-BD83825CBC8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67862446"/>
              </p:ext>
            </p:extLst>
          </p:nvPr>
        </p:nvGraphicFramePr>
        <p:xfrm>
          <a:off x="646545" y="2189018"/>
          <a:ext cx="3445165" cy="24753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1711">
                  <a:extLst>
                    <a:ext uri="{9D8B030D-6E8A-4147-A177-3AD203B41FA5}">
                      <a16:colId xmlns:a16="http://schemas.microsoft.com/office/drawing/2014/main" val="2133831911"/>
                    </a:ext>
                  </a:extLst>
                </a:gridCol>
                <a:gridCol w="470184">
                  <a:extLst>
                    <a:ext uri="{9D8B030D-6E8A-4147-A177-3AD203B41FA5}">
                      <a16:colId xmlns:a16="http://schemas.microsoft.com/office/drawing/2014/main" val="4291964697"/>
                    </a:ext>
                  </a:extLst>
                </a:gridCol>
                <a:gridCol w="923270">
                  <a:extLst>
                    <a:ext uri="{9D8B030D-6E8A-4147-A177-3AD203B41FA5}">
                      <a16:colId xmlns:a16="http://schemas.microsoft.com/office/drawing/2014/main" val="2232998484"/>
                    </a:ext>
                  </a:extLst>
                </a:gridCol>
              </a:tblGrid>
              <a:tr h="495069">
                <a:tc>
                  <a:txBody>
                    <a:bodyPr/>
                    <a:lstStyle/>
                    <a:p>
                      <a:pPr algn="l" fontAlgn="b"/>
                      <a:r>
                        <a:rPr lang="et-EE" sz="1100" u="none" strike="noStrike">
                          <a:effectLst/>
                        </a:rPr>
                        <a:t>maksutulud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>
                          <a:effectLst/>
                        </a:rPr>
                        <a:t>53,03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>
                          <a:effectLst/>
                        </a:rPr>
                        <a:t>8 720 884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6245189"/>
                  </a:ext>
                </a:extLst>
              </a:tr>
              <a:tr h="495069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tulud kaupade ja teenuste müügist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>
                          <a:effectLst/>
                        </a:rPr>
                        <a:t>7,17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>
                          <a:effectLst/>
                        </a:rPr>
                        <a:t>1 179 229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1472486"/>
                  </a:ext>
                </a:extLst>
              </a:tr>
              <a:tr h="495069">
                <a:tc>
                  <a:txBody>
                    <a:bodyPr/>
                    <a:lstStyle/>
                    <a:p>
                      <a:pPr algn="l" fontAlgn="b"/>
                      <a:r>
                        <a:rPr lang="et-EE" sz="1100" u="none" strike="noStrike">
                          <a:effectLst/>
                        </a:rPr>
                        <a:t>toetused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>
                          <a:effectLst/>
                        </a:rPr>
                        <a:t>38,80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>
                          <a:effectLst/>
                        </a:rPr>
                        <a:t>6 380 935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3729885"/>
                  </a:ext>
                </a:extLst>
              </a:tr>
              <a:tr h="495069">
                <a:tc>
                  <a:txBody>
                    <a:bodyPr/>
                    <a:lstStyle/>
                    <a:p>
                      <a:pPr algn="l" fontAlgn="b"/>
                      <a:r>
                        <a:rPr lang="et-EE" sz="1100" u="none" strike="noStrike">
                          <a:effectLst/>
                        </a:rPr>
                        <a:t>muud tulud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>
                          <a:effectLst/>
                        </a:rPr>
                        <a:t>1,00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>
                          <a:effectLst/>
                        </a:rPr>
                        <a:t>165 000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925573"/>
                  </a:ext>
                </a:extLst>
              </a:tr>
              <a:tr h="495069">
                <a:tc>
                  <a:txBody>
                    <a:bodyPr/>
                    <a:lstStyle/>
                    <a:p>
                      <a:pPr algn="l" fontAlgn="b"/>
                      <a:r>
                        <a:rPr lang="et-EE" sz="1100" u="none" strike="noStrike">
                          <a:effectLst/>
                        </a:rPr>
                        <a:t> 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100" u="none" strike="noStrike">
                          <a:effectLst/>
                        </a:rPr>
                        <a:t> 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 dirty="0">
                          <a:effectLst/>
                        </a:rPr>
                        <a:t>16 446 048</a:t>
                      </a:r>
                      <a:endParaRPr lang="et-E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4418308"/>
                  </a:ext>
                </a:extLst>
              </a:tr>
            </a:tbl>
          </a:graphicData>
        </a:graphic>
      </p:graphicFrame>
      <p:graphicFrame>
        <p:nvGraphicFramePr>
          <p:cNvPr id="4" name="Sisu kohatäide 3">
            <a:extLst>
              <a:ext uri="{FF2B5EF4-FFF2-40B4-BE49-F238E27FC236}">
                <a16:creationId xmlns:a16="http://schemas.microsoft.com/office/drawing/2014/main" id="{449E16FE-6928-412E-8397-7D96D7BB4F0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56002320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8047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4D6193D-B321-4E5A-AAC8-D86549DB4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/>
          <a:p>
            <a:r>
              <a:rPr lang="et-EE"/>
              <a:t>TULUDE JAOTUS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7331262C-8045-7403-F1DA-FE8D67A887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Sisu kohatäide 3">
            <a:extLst>
              <a:ext uri="{FF2B5EF4-FFF2-40B4-BE49-F238E27FC236}">
                <a16:creationId xmlns:a16="http://schemas.microsoft.com/office/drawing/2014/main" id="{142B7BEF-E4AF-43BA-AF10-CD934905B2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042661"/>
              </p:ext>
            </p:extLst>
          </p:nvPr>
        </p:nvGraphicFramePr>
        <p:xfrm>
          <a:off x="5183188" y="987425"/>
          <a:ext cx="61722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84E7941F-C683-434F-8073-89CCC0FE24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455444"/>
              </p:ext>
            </p:extLst>
          </p:nvPr>
        </p:nvGraphicFramePr>
        <p:xfrm>
          <a:off x="836612" y="2669310"/>
          <a:ext cx="3005716" cy="2595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0004">
                  <a:extLst>
                    <a:ext uri="{9D8B030D-6E8A-4147-A177-3AD203B41FA5}">
                      <a16:colId xmlns:a16="http://schemas.microsoft.com/office/drawing/2014/main" val="3674712407"/>
                    </a:ext>
                  </a:extLst>
                </a:gridCol>
                <a:gridCol w="410210">
                  <a:extLst>
                    <a:ext uri="{9D8B030D-6E8A-4147-A177-3AD203B41FA5}">
                      <a16:colId xmlns:a16="http://schemas.microsoft.com/office/drawing/2014/main" val="1401300740"/>
                    </a:ext>
                  </a:extLst>
                </a:gridCol>
                <a:gridCol w="805502">
                  <a:extLst>
                    <a:ext uri="{9D8B030D-6E8A-4147-A177-3AD203B41FA5}">
                      <a16:colId xmlns:a16="http://schemas.microsoft.com/office/drawing/2014/main" val="1174109111"/>
                    </a:ext>
                  </a:extLst>
                </a:gridCol>
              </a:tblGrid>
              <a:tr h="294599">
                <a:tc>
                  <a:txBody>
                    <a:bodyPr/>
                    <a:lstStyle/>
                    <a:p>
                      <a:pPr algn="l" fontAlgn="b"/>
                      <a:r>
                        <a:rPr lang="et-EE" sz="1100" u="none" strike="noStrike">
                          <a:effectLst/>
                        </a:rPr>
                        <a:t>maksutulud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>
                          <a:effectLst/>
                        </a:rPr>
                        <a:t>39,99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>
                          <a:effectLst/>
                        </a:rPr>
                        <a:t>8 720 884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4019915"/>
                  </a:ext>
                </a:extLst>
              </a:tr>
              <a:tr h="533223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>
                          <a:effectLst/>
                        </a:rPr>
                        <a:t>tulud kaupade ja teenuste müügist</a:t>
                      </a:r>
                      <a:endParaRPr lang="fi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>
                          <a:effectLst/>
                        </a:rPr>
                        <a:t>5,41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>
                          <a:effectLst/>
                        </a:rPr>
                        <a:t>1 179 229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2772273"/>
                  </a:ext>
                </a:extLst>
              </a:tr>
              <a:tr h="294599">
                <a:tc>
                  <a:txBody>
                    <a:bodyPr/>
                    <a:lstStyle/>
                    <a:p>
                      <a:pPr algn="l" fontAlgn="b"/>
                      <a:r>
                        <a:rPr lang="et-EE" sz="1100" u="none" strike="noStrike">
                          <a:effectLst/>
                        </a:rPr>
                        <a:t>toetused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>
                          <a:effectLst/>
                        </a:rPr>
                        <a:t>38,39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>
                          <a:effectLst/>
                        </a:rPr>
                        <a:t>8 372 591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1022421"/>
                  </a:ext>
                </a:extLst>
              </a:tr>
              <a:tr h="294599">
                <a:tc>
                  <a:txBody>
                    <a:bodyPr/>
                    <a:lstStyle/>
                    <a:p>
                      <a:pPr algn="l" fontAlgn="b"/>
                      <a:r>
                        <a:rPr lang="et-EE" sz="1100" u="none" strike="noStrike">
                          <a:effectLst/>
                        </a:rPr>
                        <a:t>muud tulud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>
                          <a:effectLst/>
                        </a:rPr>
                        <a:t>0,76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>
                          <a:effectLst/>
                        </a:rPr>
                        <a:t>165 000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4155896"/>
                  </a:ext>
                </a:extLst>
              </a:tr>
              <a:tr h="294599">
                <a:tc>
                  <a:txBody>
                    <a:bodyPr/>
                    <a:lstStyle/>
                    <a:p>
                      <a:pPr algn="l" fontAlgn="b"/>
                      <a:r>
                        <a:rPr lang="et-EE" sz="1100" u="none" strike="noStrike">
                          <a:effectLst/>
                        </a:rPr>
                        <a:t>põhivara müük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>
                          <a:effectLst/>
                        </a:rPr>
                        <a:t>1,15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>
                          <a:effectLst/>
                        </a:rPr>
                        <a:t>250 000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9463074"/>
                  </a:ext>
                </a:extLst>
              </a:tr>
              <a:tr h="294599">
                <a:tc>
                  <a:txBody>
                    <a:bodyPr/>
                    <a:lstStyle/>
                    <a:p>
                      <a:pPr algn="l" fontAlgn="b"/>
                      <a:r>
                        <a:rPr lang="et-EE" sz="1100" u="none" strike="noStrike">
                          <a:effectLst/>
                        </a:rPr>
                        <a:t>laen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>
                          <a:effectLst/>
                        </a:rPr>
                        <a:t>11,37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>
                          <a:effectLst/>
                        </a:rPr>
                        <a:t>2 480 349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5851605"/>
                  </a:ext>
                </a:extLst>
              </a:tr>
              <a:tr h="294599">
                <a:tc>
                  <a:txBody>
                    <a:bodyPr/>
                    <a:lstStyle/>
                    <a:p>
                      <a:pPr algn="l" fontAlgn="b"/>
                      <a:r>
                        <a:rPr lang="et-EE" sz="1100" u="none" strike="noStrike">
                          <a:effectLst/>
                        </a:rPr>
                        <a:t>likviidsed vahendid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>
                          <a:effectLst/>
                        </a:rPr>
                        <a:t>2,93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>
                          <a:effectLst/>
                        </a:rPr>
                        <a:t>639 449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8158507"/>
                  </a:ext>
                </a:extLst>
              </a:tr>
              <a:tr h="294599">
                <a:tc>
                  <a:txBody>
                    <a:bodyPr/>
                    <a:lstStyle/>
                    <a:p>
                      <a:pPr algn="l" fontAlgn="b"/>
                      <a:r>
                        <a:rPr lang="et-EE" sz="1100" u="none" strike="noStrike">
                          <a:effectLst/>
                        </a:rPr>
                        <a:t> 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100" u="none" strike="noStrike">
                          <a:effectLst/>
                        </a:rPr>
                        <a:t> 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100" u="none" strike="noStrike" dirty="0">
                          <a:effectLst/>
                        </a:rPr>
                        <a:t>21 807 502</a:t>
                      </a:r>
                      <a:endParaRPr lang="et-E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8576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0905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B66EF02-366D-4F7C-8F53-C654071C6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/>
          <a:p>
            <a:r>
              <a:rPr lang="et-EE" dirty="0"/>
              <a:t>PÕHITEGEVUSE KULUD</a:t>
            </a:r>
            <a:endParaRPr lang="et-EE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B4054CFD-07B4-BFE6-EF6A-1CC28FE22B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Sisu kohatäide 3">
            <a:extLst>
              <a:ext uri="{FF2B5EF4-FFF2-40B4-BE49-F238E27FC236}">
                <a16:creationId xmlns:a16="http://schemas.microsoft.com/office/drawing/2014/main" id="{7C11F3FC-2111-4F58-BBA0-78F45A3A11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087361"/>
              </p:ext>
            </p:extLst>
          </p:nvPr>
        </p:nvGraphicFramePr>
        <p:xfrm>
          <a:off x="5183188" y="987425"/>
          <a:ext cx="61722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D833209F-365B-4B5A-8EAB-563C464241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558420"/>
              </p:ext>
            </p:extLst>
          </p:nvPr>
        </p:nvGraphicFramePr>
        <p:xfrm>
          <a:off x="989902" y="2155971"/>
          <a:ext cx="2734810" cy="2388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7224">
                  <a:extLst>
                    <a:ext uri="{9D8B030D-6E8A-4147-A177-3AD203B41FA5}">
                      <a16:colId xmlns:a16="http://schemas.microsoft.com/office/drawing/2014/main" val="2107448019"/>
                    </a:ext>
                  </a:extLst>
                </a:gridCol>
                <a:gridCol w="1187586">
                  <a:extLst>
                    <a:ext uri="{9D8B030D-6E8A-4147-A177-3AD203B41FA5}">
                      <a16:colId xmlns:a16="http://schemas.microsoft.com/office/drawing/2014/main" val="2205967446"/>
                    </a:ext>
                  </a:extLst>
                </a:gridCol>
              </a:tblGrid>
              <a:tr h="378746">
                <a:tc>
                  <a:txBody>
                    <a:bodyPr/>
                    <a:lstStyle/>
                    <a:p>
                      <a:pPr algn="l" fontAlgn="b"/>
                      <a:r>
                        <a:rPr lang="et-EE" sz="1100" u="none" strike="noStrike">
                          <a:effectLst/>
                        </a:rPr>
                        <a:t>Üldised valitussektori teenused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000" u="none" strike="noStrike">
                          <a:effectLst/>
                        </a:rPr>
                        <a:t>13,6</a:t>
                      </a:r>
                      <a:endParaRPr lang="et-E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84" marR="8884" marT="8884" marB="0" anchor="b"/>
                </a:tc>
                <a:extLst>
                  <a:ext uri="{0D108BD9-81ED-4DB2-BD59-A6C34878D82A}">
                    <a16:rowId xmlns:a16="http://schemas.microsoft.com/office/drawing/2014/main" val="3745620111"/>
                  </a:ext>
                </a:extLst>
              </a:tr>
              <a:tr h="194261">
                <a:tc>
                  <a:txBody>
                    <a:bodyPr/>
                    <a:lstStyle/>
                    <a:p>
                      <a:pPr algn="l" fontAlgn="b"/>
                      <a:r>
                        <a:rPr lang="et-EE" sz="1100" u="none" strike="noStrike">
                          <a:effectLst/>
                        </a:rPr>
                        <a:t>Avalik kord ja julgeolek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000" u="none" strike="noStrike">
                          <a:effectLst/>
                        </a:rPr>
                        <a:t>0,1</a:t>
                      </a:r>
                      <a:endParaRPr lang="et-E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84" marR="8884" marT="8884" marB="0" anchor="b"/>
                </a:tc>
                <a:extLst>
                  <a:ext uri="{0D108BD9-81ED-4DB2-BD59-A6C34878D82A}">
                    <a16:rowId xmlns:a16="http://schemas.microsoft.com/office/drawing/2014/main" val="206843475"/>
                  </a:ext>
                </a:extLst>
              </a:tr>
              <a:tr h="196188">
                <a:tc>
                  <a:txBody>
                    <a:bodyPr/>
                    <a:lstStyle/>
                    <a:p>
                      <a:pPr algn="l" fontAlgn="b"/>
                      <a:r>
                        <a:rPr lang="et-EE" sz="1100" u="none" strike="noStrike">
                          <a:effectLst/>
                        </a:rPr>
                        <a:t>Majandus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000" u="none" strike="noStrike">
                          <a:effectLst/>
                        </a:rPr>
                        <a:t>4,3</a:t>
                      </a:r>
                      <a:endParaRPr lang="et-E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84" marR="8884" marT="8884" marB="0" anchor="b"/>
                </a:tc>
                <a:extLst>
                  <a:ext uri="{0D108BD9-81ED-4DB2-BD59-A6C34878D82A}">
                    <a16:rowId xmlns:a16="http://schemas.microsoft.com/office/drawing/2014/main" val="3173126845"/>
                  </a:ext>
                </a:extLst>
              </a:tr>
              <a:tr h="194261">
                <a:tc>
                  <a:txBody>
                    <a:bodyPr/>
                    <a:lstStyle/>
                    <a:p>
                      <a:pPr algn="l" fontAlgn="b"/>
                      <a:r>
                        <a:rPr lang="et-EE" sz="1100" u="none" strike="noStrike">
                          <a:effectLst/>
                        </a:rPr>
                        <a:t>Keskkonnakaitse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000" u="none" strike="noStrike">
                          <a:effectLst/>
                        </a:rPr>
                        <a:t>1,3</a:t>
                      </a:r>
                      <a:endParaRPr lang="et-E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84" marR="8884" marT="8884" marB="0" anchor="b"/>
                </a:tc>
                <a:extLst>
                  <a:ext uri="{0D108BD9-81ED-4DB2-BD59-A6C34878D82A}">
                    <a16:rowId xmlns:a16="http://schemas.microsoft.com/office/drawing/2014/main" val="3943080575"/>
                  </a:ext>
                </a:extLst>
              </a:tr>
              <a:tr h="378746">
                <a:tc>
                  <a:txBody>
                    <a:bodyPr/>
                    <a:lstStyle/>
                    <a:p>
                      <a:pPr algn="l" fontAlgn="b"/>
                      <a:r>
                        <a:rPr lang="et-EE" sz="1100" u="none" strike="noStrike">
                          <a:effectLst/>
                        </a:rPr>
                        <a:t>Elamu- ja kommunaalmajandus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000" u="none" strike="noStrike" dirty="0">
                          <a:effectLst/>
                        </a:rPr>
                        <a:t>3,4</a:t>
                      </a:r>
                      <a:endParaRPr lang="et-E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84" marR="8884" marT="8884" marB="0" anchor="b"/>
                </a:tc>
                <a:extLst>
                  <a:ext uri="{0D108BD9-81ED-4DB2-BD59-A6C34878D82A}">
                    <a16:rowId xmlns:a16="http://schemas.microsoft.com/office/drawing/2014/main" val="3515175668"/>
                  </a:ext>
                </a:extLst>
              </a:tr>
              <a:tr h="196188">
                <a:tc>
                  <a:txBody>
                    <a:bodyPr/>
                    <a:lstStyle/>
                    <a:p>
                      <a:pPr algn="l" fontAlgn="b"/>
                      <a:r>
                        <a:rPr lang="et-EE" sz="1100" u="none" strike="noStrike">
                          <a:effectLst/>
                        </a:rPr>
                        <a:t>Tervishoid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000" u="none" strike="noStrike">
                          <a:effectLst/>
                        </a:rPr>
                        <a:t>0,1</a:t>
                      </a:r>
                      <a:endParaRPr lang="et-E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84" marR="8884" marT="8884" marB="0" anchor="b"/>
                </a:tc>
                <a:extLst>
                  <a:ext uri="{0D108BD9-81ED-4DB2-BD59-A6C34878D82A}">
                    <a16:rowId xmlns:a16="http://schemas.microsoft.com/office/drawing/2014/main" val="1872298190"/>
                  </a:ext>
                </a:extLst>
              </a:tr>
              <a:tr h="378746">
                <a:tc>
                  <a:txBody>
                    <a:bodyPr/>
                    <a:lstStyle/>
                    <a:p>
                      <a:pPr algn="l" fontAlgn="b"/>
                      <a:r>
                        <a:rPr lang="et-EE" sz="1100" u="none" strike="noStrike">
                          <a:effectLst/>
                        </a:rPr>
                        <a:t>Vaba aeg, kultuur, religioon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000" u="none" strike="noStrike">
                          <a:effectLst/>
                        </a:rPr>
                        <a:t>11,4</a:t>
                      </a:r>
                      <a:endParaRPr lang="et-E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84" marR="8884" marT="8884" marB="0" anchor="b"/>
                </a:tc>
                <a:extLst>
                  <a:ext uri="{0D108BD9-81ED-4DB2-BD59-A6C34878D82A}">
                    <a16:rowId xmlns:a16="http://schemas.microsoft.com/office/drawing/2014/main" val="8658584"/>
                  </a:ext>
                </a:extLst>
              </a:tr>
              <a:tr h="194261">
                <a:tc>
                  <a:txBody>
                    <a:bodyPr/>
                    <a:lstStyle/>
                    <a:p>
                      <a:pPr algn="l" fontAlgn="b"/>
                      <a:r>
                        <a:rPr lang="et-EE" sz="1100" u="none" strike="noStrike">
                          <a:effectLst/>
                        </a:rPr>
                        <a:t>Haridus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000" u="none" strike="noStrike">
                          <a:effectLst/>
                        </a:rPr>
                        <a:t>57,0</a:t>
                      </a:r>
                      <a:endParaRPr lang="et-E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84" marR="8884" marT="8884" marB="0" anchor="b"/>
                </a:tc>
                <a:extLst>
                  <a:ext uri="{0D108BD9-81ED-4DB2-BD59-A6C34878D82A}">
                    <a16:rowId xmlns:a16="http://schemas.microsoft.com/office/drawing/2014/main" val="853956612"/>
                  </a:ext>
                </a:extLst>
              </a:tr>
              <a:tr h="276848">
                <a:tc>
                  <a:txBody>
                    <a:bodyPr/>
                    <a:lstStyle/>
                    <a:p>
                      <a:pPr algn="l" fontAlgn="b"/>
                      <a:r>
                        <a:rPr lang="et-EE" sz="1100" u="none" strike="noStrike">
                          <a:effectLst/>
                        </a:rPr>
                        <a:t>Sotsiaalne kaitse</a:t>
                      </a:r>
                      <a:endParaRPr lang="et-EE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84" marR="8884" marT="888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000" u="none" strike="noStrike" dirty="0">
                          <a:effectLst/>
                        </a:rPr>
                        <a:t>8,8</a:t>
                      </a:r>
                      <a:endParaRPr lang="et-E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84" marR="8884" marT="8884" marB="0" anchor="b"/>
                </a:tc>
                <a:extLst>
                  <a:ext uri="{0D108BD9-81ED-4DB2-BD59-A6C34878D82A}">
                    <a16:rowId xmlns:a16="http://schemas.microsoft.com/office/drawing/2014/main" val="469175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875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0B2ADDF-C378-4A08-9513-0D3CEA34E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t-EE"/>
              <a:t>INVESTEERINGUD</a:t>
            </a:r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F4AB8025-907B-4D3B-B475-A920037C423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98288313"/>
              </p:ext>
            </p:extLst>
          </p:nvPr>
        </p:nvGraphicFramePr>
        <p:xfrm>
          <a:off x="838200" y="1825625"/>
          <a:ext cx="5181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2739">
                  <a:extLst>
                    <a:ext uri="{9D8B030D-6E8A-4147-A177-3AD203B41FA5}">
                      <a16:colId xmlns:a16="http://schemas.microsoft.com/office/drawing/2014/main" val="3993951701"/>
                    </a:ext>
                  </a:extLst>
                </a:gridCol>
                <a:gridCol w="1858861">
                  <a:extLst>
                    <a:ext uri="{9D8B030D-6E8A-4147-A177-3AD203B41FA5}">
                      <a16:colId xmlns:a16="http://schemas.microsoft.com/office/drawing/2014/main" val="3112742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/>
                        <a:t>Elamu- ja kommunaalmajandus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57,23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459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/>
                        <a:t>Haridus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25,13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713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/>
                        <a:t>Majandus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8,37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070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/>
                        <a:t>Üldised valitsussektori teenused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4,59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437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/>
                        <a:t>Vaba aeg, kultuur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2,1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466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/>
                        <a:t>Tervishoid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2,06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360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/>
                        <a:t>Sotsiaalne kaitse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0,52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548329"/>
                  </a:ext>
                </a:extLst>
              </a:tr>
            </a:tbl>
          </a:graphicData>
        </a:graphic>
      </p:graphicFrame>
      <p:graphicFrame>
        <p:nvGraphicFramePr>
          <p:cNvPr id="4" name="Sisu kohatäide 3">
            <a:extLst>
              <a:ext uri="{FF2B5EF4-FFF2-40B4-BE49-F238E27FC236}">
                <a16:creationId xmlns:a16="http://schemas.microsoft.com/office/drawing/2014/main" id="{43F5E42A-AB1C-4BFB-AD6F-15827E203EE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00987613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5629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2102450-132E-4F7A-AE0F-5DD821DD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t-EE" dirty="0"/>
              <a:t>NETOVÕLAKOORMUS</a:t>
            </a:r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BB2E325-8A37-4684-AF41-AAC6B32411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/>
          <a:p>
            <a:r>
              <a:rPr lang="et-EE" dirty="0"/>
              <a:t>Kõik andmed on esialgsed, kuni selgub 2021. aasta täitmine, samuti 2022. aasta tulud (sihtfinantseerimine)</a:t>
            </a:r>
          </a:p>
          <a:p>
            <a:endParaRPr lang="et-EE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A7EFF8E8-7E27-47A3-B02E-93037426FE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911691"/>
              </p:ext>
            </p:extLst>
          </p:nvPr>
        </p:nvGraphicFramePr>
        <p:xfrm>
          <a:off x="838200" y="2405530"/>
          <a:ext cx="5181601" cy="31915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96599">
                  <a:extLst>
                    <a:ext uri="{9D8B030D-6E8A-4147-A177-3AD203B41FA5}">
                      <a16:colId xmlns:a16="http://schemas.microsoft.com/office/drawing/2014/main" val="76484765"/>
                    </a:ext>
                  </a:extLst>
                </a:gridCol>
                <a:gridCol w="1080011">
                  <a:extLst>
                    <a:ext uri="{9D8B030D-6E8A-4147-A177-3AD203B41FA5}">
                      <a16:colId xmlns:a16="http://schemas.microsoft.com/office/drawing/2014/main" val="3634437536"/>
                    </a:ext>
                  </a:extLst>
                </a:gridCol>
                <a:gridCol w="1104991">
                  <a:extLst>
                    <a:ext uri="{9D8B030D-6E8A-4147-A177-3AD203B41FA5}">
                      <a16:colId xmlns:a16="http://schemas.microsoft.com/office/drawing/2014/main" val="3197973670"/>
                    </a:ext>
                  </a:extLst>
                </a:gridCol>
              </a:tblGrid>
              <a:tr h="575522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t-EE" sz="1700">
                          <a:effectLst/>
                        </a:rPr>
                        <a:t>Võlakohustised kokku aasta lõpu seisuga</a:t>
                      </a:r>
                      <a:endParaRPr lang="et-EE" sz="1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8100" marR="9810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t-EE" sz="1700">
                          <a:effectLst/>
                        </a:rPr>
                        <a:t>8 469 644</a:t>
                      </a:r>
                      <a:endParaRPr lang="et-EE" sz="1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8100" marR="9810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t-EE" sz="1700">
                          <a:effectLst/>
                        </a:rPr>
                        <a:t>9 907 350</a:t>
                      </a:r>
                      <a:endParaRPr lang="et-EE" sz="1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8100" marR="98100" marT="0" marB="0"/>
                </a:tc>
                <a:extLst>
                  <a:ext uri="{0D108BD9-81ED-4DB2-BD59-A6C34878D82A}">
                    <a16:rowId xmlns:a16="http://schemas.microsoft.com/office/drawing/2014/main" val="1723675629"/>
                  </a:ext>
                </a:extLst>
              </a:tr>
              <a:tr h="575522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t-EE" sz="1700">
                          <a:effectLst/>
                        </a:rPr>
                        <a:t>Netovõlakoormus (</a:t>
                      </a:r>
                      <a:r>
                        <a:rPr lang="et-EE" sz="1700" u="sng">
                          <a:effectLst/>
                        </a:rPr>
                        <a:t>eurodes</a:t>
                      </a:r>
                      <a:r>
                        <a:rPr lang="et-EE" sz="1700">
                          <a:effectLst/>
                        </a:rPr>
                        <a:t>)</a:t>
                      </a:r>
                      <a:endParaRPr lang="et-EE" sz="1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8100" marR="9810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t-EE" sz="1700">
                          <a:effectLst/>
                        </a:rPr>
                        <a:t>7 768 967</a:t>
                      </a:r>
                      <a:endParaRPr lang="et-EE" sz="1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8100" marR="9810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t-EE" sz="1700">
                          <a:effectLst/>
                        </a:rPr>
                        <a:t>9 846 122</a:t>
                      </a:r>
                      <a:endParaRPr lang="et-EE" sz="1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8100" marR="98100" marT="0" marB="0"/>
                </a:tc>
                <a:extLst>
                  <a:ext uri="{0D108BD9-81ED-4DB2-BD59-A6C34878D82A}">
                    <a16:rowId xmlns:a16="http://schemas.microsoft.com/office/drawing/2014/main" val="772130838"/>
                  </a:ext>
                </a:extLst>
              </a:tr>
              <a:tr h="313921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t-EE" sz="1700">
                          <a:effectLst/>
                        </a:rPr>
                        <a:t>Netovõlakoormus (</a:t>
                      </a:r>
                      <a:r>
                        <a:rPr lang="et-EE" sz="1700" u="sng">
                          <a:effectLst/>
                        </a:rPr>
                        <a:t>%</a:t>
                      </a:r>
                      <a:r>
                        <a:rPr lang="et-EE" sz="1700">
                          <a:effectLst/>
                        </a:rPr>
                        <a:t>)</a:t>
                      </a:r>
                      <a:endParaRPr lang="et-EE" sz="1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8100" marR="9810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t-EE" sz="1700">
                          <a:effectLst/>
                        </a:rPr>
                        <a:t>49,4%</a:t>
                      </a:r>
                      <a:endParaRPr lang="et-EE" sz="1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8100" marR="9810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t-EE" sz="1700">
                          <a:effectLst/>
                        </a:rPr>
                        <a:t>59,9%</a:t>
                      </a:r>
                      <a:endParaRPr lang="et-EE" sz="1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8100" marR="98100" marT="0" marB="0"/>
                </a:tc>
                <a:extLst>
                  <a:ext uri="{0D108BD9-81ED-4DB2-BD59-A6C34878D82A}">
                    <a16:rowId xmlns:a16="http://schemas.microsoft.com/office/drawing/2014/main" val="2870405839"/>
                  </a:ext>
                </a:extLst>
              </a:tr>
              <a:tr h="575522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t-EE" sz="1700">
                          <a:effectLst/>
                        </a:rPr>
                        <a:t>Netovõlakoormuse ülemmäär (</a:t>
                      </a:r>
                      <a:r>
                        <a:rPr lang="et-EE" sz="1700" u="sng">
                          <a:effectLst/>
                        </a:rPr>
                        <a:t>eurodes</a:t>
                      </a:r>
                      <a:r>
                        <a:rPr lang="et-EE" sz="1700">
                          <a:effectLst/>
                        </a:rPr>
                        <a:t>)</a:t>
                      </a:r>
                      <a:endParaRPr lang="et-EE" sz="1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8100" marR="9810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t-EE" sz="1700">
                          <a:effectLst/>
                        </a:rPr>
                        <a:t>12 576 139</a:t>
                      </a:r>
                      <a:endParaRPr lang="et-EE" sz="1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8100" marR="9810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t-EE" sz="1700">
                          <a:effectLst/>
                        </a:rPr>
                        <a:t>13 156 838</a:t>
                      </a:r>
                      <a:endParaRPr lang="et-EE" sz="1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8100" marR="98100" marT="0" marB="0"/>
                </a:tc>
                <a:extLst>
                  <a:ext uri="{0D108BD9-81ED-4DB2-BD59-A6C34878D82A}">
                    <a16:rowId xmlns:a16="http://schemas.microsoft.com/office/drawing/2014/main" val="1620630919"/>
                  </a:ext>
                </a:extLst>
              </a:tr>
              <a:tr h="575522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t-EE" sz="1700">
                          <a:effectLst/>
                        </a:rPr>
                        <a:t>Netovõlakoormuse individuaalne ülemmäär (</a:t>
                      </a:r>
                      <a:r>
                        <a:rPr lang="et-EE" sz="1700" u="sng">
                          <a:effectLst/>
                        </a:rPr>
                        <a:t>%</a:t>
                      </a:r>
                      <a:r>
                        <a:rPr lang="et-EE" sz="1700">
                          <a:effectLst/>
                        </a:rPr>
                        <a:t>)</a:t>
                      </a:r>
                      <a:endParaRPr lang="et-EE" sz="1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8100" marR="9810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t-EE" sz="1700">
                          <a:effectLst/>
                        </a:rPr>
                        <a:t>80,0%</a:t>
                      </a:r>
                      <a:endParaRPr lang="et-EE" sz="1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8100" marR="9810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t-EE" sz="1700">
                          <a:effectLst/>
                        </a:rPr>
                        <a:t>80,0%</a:t>
                      </a:r>
                      <a:endParaRPr lang="et-EE" sz="1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8100" marR="98100" marT="0" marB="0"/>
                </a:tc>
                <a:extLst>
                  <a:ext uri="{0D108BD9-81ED-4DB2-BD59-A6C34878D82A}">
                    <a16:rowId xmlns:a16="http://schemas.microsoft.com/office/drawing/2014/main" val="3902296754"/>
                  </a:ext>
                </a:extLst>
              </a:tr>
              <a:tr h="575522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t-EE" sz="1700">
                          <a:effectLst/>
                        </a:rPr>
                        <a:t>Vaba netovõlakoormus (eurodes)</a:t>
                      </a:r>
                      <a:endParaRPr lang="et-EE" sz="1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8100" marR="9810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t-EE" sz="1700">
                          <a:effectLst/>
                        </a:rPr>
                        <a:t>4 807 172</a:t>
                      </a:r>
                      <a:endParaRPr lang="et-EE" sz="17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8100" marR="9810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t-EE" sz="1700" dirty="0">
                          <a:effectLst/>
                        </a:rPr>
                        <a:t>3 310 717</a:t>
                      </a:r>
                      <a:endParaRPr lang="et-EE" sz="17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8100" marR="98100" marT="0" marB="0"/>
                </a:tc>
                <a:extLst>
                  <a:ext uri="{0D108BD9-81ED-4DB2-BD59-A6C34878D82A}">
                    <a16:rowId xmlns:a16="http://schemas.microsoft.com/office/drawing/2014/main" val="2933661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576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99C1EBF-5492-4E97-9AE1-07915B5227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SUURED TÄNUD 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7219D357-B48C-4BEF-A443-673B6B4DB5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/>
              <a:t>KÜSIMUSED PALUN</a:t>
            </a:r>
          </a:p>
        </p:txBody>
      </p:sp>
    </p:spTree>
    <p:extLst>
      <p:ext uri="{BB962C8B-B14F-4D97-AF65-F5344CB8AC3E}">
        <p14:creationId xmlns:p14="http://schemas.microsoft.com/office/powerpoint/2010/main" val="470590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7CFAA8F-D2B2-4EB4-AA7C-26D866B8D88F}" vid="{49326C3C-4400-44A4-8169-C010D81DCA7F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7CFAA8F-D2B2-4EB4-AA7C-26D866B8D88F}" vid="{41A6B583-4CBC-4BEF-A75B-380C0963BFB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Järva valla powerpoint alus</Template>
  <TotalTime>72</TotalTime>
  <Words>303</Words>
  <Application>Microsoft Office PowerPoint</Application>
  <PresentationFormat>Laiekraan</PresentationFormat>
  <Paragraphs>114</Paragraphs>
  <Slides>9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2</vt:i4>
      </vt:variant>
      <vt:variant>
        <vt:lpstr>Slaidipealkirjad</vt:lpstr>
      </vt:variant>
      <vt:variant>
        <vt:i4>9</vt:i4>
      </vt:variant>
    </vt:vector>
  </HeadingPairs>
  <TitlesOfParts>
    <vt:vector size="16" baseType="lpstr">
      <vt:lpstr>Arial</vt:lpstr>
      <vt:lpstr>Arial Rounded MT Bold</vt:lpstr>
      <vt:lpstr>Calibri</vt:lpstr>
      <vt:lpstr>Calibri Light</vt:lpstr>
      <vt:lpstr>Times New Roman</vt:lpstr>
      <vt:lpstr>Office'i kujundus</vt:lpstr>
      <vt:lpstr>Custom Design</vt:lpstr>
      <vt:lpstr>Järva valla eelarve 2022</vt:lpstr>
      <vt:lpstr>EELARVE TULUD</vt:lpstr>
      <vt:lpstr>EELARVE KULUD</vt:lpstr>
      <vt:lpstr>PÕHITEGEVUS TULUDE JAOTUS</vt:lpstr>
      <vt:lpstr>TULUDE JAOTUS</vt:lpstr>
      <vt:lpstr>PÕHITEGEVUSE KULUD</vt:lpstr>
      <vt:lpstr>INVESTEERINGUD</vt:lpstr>
      <vt:lpstr>NETOVÕLAKOORMUS</vt:lpstr>
      <vt:lpstr>SUURED TÄNUD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Järva valla eelarve 2022</dc:title>
  <dc:creator>Aime Roosioja</dc:creator>
  <cp:lastModifiedBy>Aime Roosioja</cp:lastModifiedBy>
  <cp:revision>1</cp:revision>
  <dcterms:created xsi:type="dcterms:W3CDTF">2022-03-14T09:36:56Z</dcterms:created>
  <dcterms:modified xsi:type="dcterms:W3CDTF">2022-03-14T10:49:47Z</dcterms:modified>
</cp:coreProperties>
</file>